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89" r:id="rId2"/>
    <p:sldId id="257" r:id="rId3"/>
    <p:sldId id="258" r:id="rId4"/>
    <p:sldId id="259" r:id="rId5"/>
    <p:sldId id="260" r:id="rId6"/>
    <p:sldId id="261" r:id="rId7"/>
    <p:sldId id="262" r:id="rId8"/>
    <p:sldId id="263" r:id="rId9"/>
    <p:sldId id="264" r:id="rId10"/>
    <p:sldId id="265" r:id="rId11"/>
    <p:sldId id="266" r:id="rId12"/>
    <p:sldId id="267" r:id="rId13"/>
    <p:sldId id="282" r:id="rId14"/>
    <p:sldId id="270" r:id="rId15"/>
    <p:sldId id="269" r:id="rId16"/>
    <p:sldId id="287" r:id="rId17"/>
    <p:sldId id="278" r:id="rId18"/>
    <p:sldId id="271" r:id="rId19"/>
    <p:sldId id="272" r:id="rId20"/>
    <p:sldId id="281" r:id="rId21"/>
    <p:sldId id="274" r:id="rId22"/>
    <p:sldId id="283" r:id="rId23"/>
    <p:sldId id="284" r:id="rId24"/>
    <p:sldId id="276" r:id="rId25"/>
    <p:sldId id="275" r:id="rId26"/>
    <p:sldId id="277" r:id="rId27"/>
    <p:sldId id="288" r:id="rId28"/>
    <p:sldId id="285" r:id="rId29"/>
    <p:sldId id="286" r:id="rId30"/>
  </p:sldIdLst>
  <p:sldSz cx="9144000" cy="6858000" type="screen4x3"/>
  <p:notesSz cx="7102475" cy="102330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F8B"/>
    <a:srgbClr val="B9DFAB"/>
    <a:srgbClr val="F1E2AD"/>
    <a:srgbClr val="FCEA64"/>
    <a:srgbClr val="CBD3D3"/>
    <a:srgbClr val="D9D9D9"/>
    <a:srgbClr val="BEE7F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6A37E-445F-40C8-BF56-67183A3EE424}" type="doc">
      <dgm:prSet loTypeId="urn:microsoft.com/office/officeart/2005/8/layout/radial1" loCatId="relationship" qsTypeId="urn:microsoft.com/office/officeart/2005/8/quickstyle/simple1" qsCatId="simple" csTypeId="urn:microsoft.com/office/officeart/2005/8/colors/accent1_2" csCatId="accent1"/>
      <dgm:spPr/>
    </dgm:pt>
    <dgm:pt modelId="{029F5FD3-134B-4385-8E50-9D3F42704C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CAUSES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THE GREAT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DEPRESSION</a:t>
          </a:r>
        </a:p>
      </dgm:t>
    </dgm:pt>
    <dgm:pt modelId="{315CE1B2-E91E-4EAF-8424-3D6CB9231A90}" type="parTrans" cxnId="{6022EF71-89B6-4B50-9893-04BA6050C478}">
      <dgm:prSet/>
      <dgm:spPr/>
    </dgm:pt>
    <dgm:pt modelId="{41DF3139-2AEE-4E3A-9C5A-252615B5BA0F}" type="sibTrans" cxnId="{6022EF71-89B6-4B50-9893-04BA6050C478}">
      <dgm:prSet/>
      <dgm:spPr/>
    </dgm:pt>
    <dgm:pt modelId="{AD29D259-FD2A-4AED-BCAA-E5CFCEAF57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HIGH TARIFFS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 AND WAR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DEBTS</a:t>
          </a:r>
        </a:p>
      </dgm:t>
    </dgm:pt>
    <dgm:pt modelId="{E50A6600-479F-4731-9C3B-DA3DD1DB14BC}" type="parTrans" cxnId="{09EBF2E8-9B88-442D-A7DB-FD25336DB30A}">
      <dgm:prSet/>
      <dgm:spPr/>
      <dgm:t>
        <a:bodyPr/>
        <a:lstStyle/>
        <a:p>
          <a:endParaRPr lang="en-GB"/>
        </a:p>
      </dgm:t>
    </dgm:pt>
    <dgm:pt modelId="{82E0F8EE-BA8C-47B0-8658-E9E5405BDEA7}" type="sibTrans" cxnId="{09EBF2E8-9B88-442D-A7DB-FD25336DB30A}">
      <dgm:prSet/>
      <dgm:spPr/>
    </dgm:pt>
    <dgm:pt modelId="{2717578E-3CA8-4025-B6BA-AD63ADD8E5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OVER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PRODUCTION</a:t>
          </a:r>
        </a:p>
      </dgm:t>
    </dgm:pt>
    <dgm:pt modelId="{8D977A36-7B32-4AE7-A4EE-6DB203D22654}" type="parTrans" cxnId="{DBC84B44-2F5A-49A5-9AA1-7710DBA1DD71}">
      <dgm:prSet/>
      <dgm:spPr/>
      <dgm:t>
        <a:bodyPr/>
        <a:lstStyle/>
        <a:p>
          <a:endParaRPr lang="en-GB"/>
        </a:p>
      </dgm:t>
    </dgm:pt>
    <dgm:pt modelId="{D4545481-88CE-44E4-83F0-DDA241BBAEEE}" type="sibTrans" cxnId="{DBC84B44-2F5A-49A5-9AA1-7710DBA1DD71}">
      <dgm:prSet/>
      <dgm:spPr/>
    </dgm:pt>
    <dgm:pt modelId="{8697C289-04A4-4CF2-A4A0-C52E01EBF01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UNEQUAL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 DISTRIBUTION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Verdana" panose="020B0604030504040204" pitchFamily="34" charset="0"/>
            </a:rPr>
            <a:t>OF WEALTH</a:t>
          </a:r>
        </a:p>
      </dgm:t>
    </dgm:pt>
    <dgm:pt modelId="{8C36AC89-C3FF-4405-A48F-F2ACAA5CC31E}" type="parTrans" cxnId="{A42E6534-DDD8-42C5-BCE0-78DDE2E84550}">
      <dgm:prSet/>
      <dgm:spPr/>
      <dgm:t>
        <a:bodyPr/>
        <a:lstStyle/>
        <a:p>
          <a:endParaRPr lang="en-GB"/>
        </a:p>
      </dgm:t>
    </dgm:pt>
    <dgm:pt modelId="{4BD4A77F-A2C5-40D1-989E-78B367B86F1D}" type="sibTrans" cxnId="{A42E6534-DDD8-42C5-BCE0-78DDE2E84550}">
      <dgm:prSet/>
      <dgm:spPr/>
    </dgm:pt>
    <dgm:pt modelId="{B6AC7476-1866-4DA1-9D17-EB71DC5B7B88}" type="pres">
      <dgm:prSet presAssocID="{4CE6A37E-445F-40C8-BF56-67183A3EE424}" presName="cycle" presStyleCnt="0">
        <dgm:presLayoutVars>
          <dgm:chMax val="1"/>
          <dgm:dir/>
          <dgm:animLvl val="ctr"/>
          <dgm:resizeHandles val="exact"/>
        </dgm:presLayoutVars>
      </dgm:prSet>
      <dgm:spPr/>
    </dgm:pt>
    <dgm:pt modelId="{C616D39F-C604-41C4-8C40-92724C4580CD}" type="pres">
      <dgm:prSet presAssocID="{029F5FD3-134B-4385-8E50-9D3F42704C7D}" presName="centerShape" presStyleLbl="node0" presStyleIdx="0" presStyleCnt="1"/>
      <dgm:spPr/>
    </dgm:pt>
    <dgm:pt modelId="{DA1CE2A4-AEDF-4427-A061-46D0ECF0B719}" type="pres">
      <dgm:prSet presAssocID="{E50A6600-479F-4731-9C3B-DA3DD1DB14BC}" presName="Name9" presStyleLbl="parChTrans1D2" presStyleIdx="0" presStyleCnt="3"/>
      <dgm:spPr/>
    </dgm:pt>
    <dgm:pt modelId="{80374FDB-2E4D-4766-91B9-0E2C8203EDC1}" type="pres">
      <dgm:prSet presAssocID="{E50A6600-479F-4731-9C3B-DA3DD1DB14BC}" presName="connTx" presStyleLbl="parChTrans1D2" presStyleIdx="0" presStyleCnt="3"/>
      <dgm:spPr/>
    </dgm:pt>
    <dgm:pt modelId="{7678D3AF-3758-4D8A-8B5A-3AB6871AAE16}" type="pres">
      <dgm:prSet presAssocID="{AD29D259-FD2A-4AED-BCAA-E5CFCEAF57DE}" presName="node" presStyleLbl="node1" presStyleIdx="0" presStyleCnt="3">
        <dgm:presLayoutVars>
          <dgm:bulletEnabled val="1"/>
        </dgm:presLayoutVars>
      </dgm:prSet>
      <dgm:spPr/>
    </dgm:pt>
    <dgm:pt modelId="{C1F936E1-7CE4-4A93-9AA9-603A8023C25F}" type="pres">
      <dgm:prSet presAssocID="{8D977A36-7B32-4AE7-A4EE-6DB203D22654}" presName="Name9" presStyleLbl="parChTrans1D2" presStyleIdx="1" presStyleCnt="3"/>
      <dgm:spPr/>
    </dgm:pt>
    <dgm:pt modelId="{7CEEB306-1577-487C-A291-7093704F3DC4}" type="pres">
      <dgm:prSet presAssocID="{8D977A36-7B32-4AE7-A4EE-6DB203D22654}" presName="connTx" presStyleLbl="parChTrans1D2" presStyleIdx="1" presStyleCnt="3"/>
      <dgm:spPr/>
    </dgm:pt>
    <dgm:pt modelId="{164CB632-EF3D-4898-9014-986F25B0D2AE}" type="pres">
      <dgm:prSet presAssocID="{2717578E-3CA8-4025-B6BA-AD63ADD8E57E}" presName="node" presStyleLbl="node1" presStyleIdx="1" presStyleCnt="3">
        <dgm:presLayoutVars>
          <dgm:bulletEnabled val="1"/>
        </dgm:presLayoutVars>
      </dgm:prSet>
      <dgm:spPr/>
    </dgm:pt>
    <dgm:pt modelId="{B47DAA79-5D6D-45DE-845B-2051291B688E}" type="pres">
      <dgm:prSet presAssocID="{8C36AC89-C3FF-4405-A48F-F2ACAA5CC31E}" presName="Name9" presStyleLbl="parChTrans1D2" presStyleIdx="2" presStyleCnt="3"/>
      <dgm:spPr/>
    </dgm:pt>
    <dgm:pt modelId="{8411D645-444F-4A54-A220-CE0339DE8E59}" type="pres">
      <dgm:prSet presAssocID="{8C36AC89-C3FF-4405-A48F-F2ACAA5CC31E}" presName="connTx" presStyleLbl="parChTrans1D2" presStyleIdx="2" presStyleCnt="3"/>
      <dgm:spPr/>
    </dgm:pt>
    <dgm:pt modelId="{EFBE5B20-9162-4391-919B-5972769B682D}" type="pres">
      <dgm:prSet presAssocID="{8697C289-04A4-4CF2-A4A0-C52E01EBF011}" presName="node" presStyleLbl="node1" presStyleIdx="2" presStyleCnt="3">
        <dgm:presLayoutVars>
          <dgm:bulletEnabled val="1"/>
        </dgm:presLayoutVars>
      </dgm:prSet>
      <dgm:spPr/>
    </dgm:pt>
  </dgm:ptLst>
  <dgm:cxnLst>
    <dgm:cxn modelId="{E6ECE329-158B-4186-943B-A6FF272A7E67}" type="presOf" srcId="{8D977A36-7B32-4AE7-A4EE-6DB203D22654}" destId="{7CEEB306-1577-487C-A291-7093704F3DC4}" srcOrd="1" destOrd="0" presId="urn:microsoft.com/office/officeart/2005/8/layout/radial1"/>
    <dgm:cxn modelId="{A42E6534-DDD8-42C5-BCE0-78DDE2E84550}" srcId="{029F5FD3-134B-4385-8E50-9D3F42704C7D}" destId="{8697C289-04A4-4CF2-A4A0-C52E01EBF011}" srcOrd="2" destOrd="0" parTransId="{8C36AC89-C3FF-4405-A48F-F2ACAA5CC31E}" sibTransId="{4BD4A77F-A2C5-40D1-989E-78B367B86F1D}"/>
    <dgm:cxn modelId="{DBC84B44-2F5A-49A5-9AA1-7710DBA1DD71}" srcId="{029F5FD3-134B-4385-8E50-9D3F42704C7D}" destId="{2717578E-3CA8-4025-B6BA-AD63ADD8E57E}" srcOrd="1" destOrd="0" parTransId="{8D977A36-7B32-4AE7-A4EE-6DB203D22654}" sibTransId="{D4545481-88CE-44E4-83F0-DDA241BBAEEE}"/>
    <dgm:cxn modelId="{4DB2BA67-30CD-4E42-A229-F155A94279DA}" type="presOf" srcId="{E50A6600-479F-4731-9C3B-DA3DD1DB14BC}" destId="{DA1CE2A4-AEDF-4427-A061-46D0ECF0B719}" srcOrd="0" destOrd="0" presId="urn:microsoft.com/office/officeart/2005/8/layout/radial1"/>
    <dgm:cxn modelId="{66DE8A4C-4446-4CF2-8F98-5172F341CCB0}" type="presOf" srcId="{8D977A36-7B32-4AE7-A4EE-6DB203D22654}" destId="{C1F936E1-7CE4-4A93-9AA9-603A8023C25F}" srcOrd="0" destOrd="0" presId="urn:microsoft.com/office/officeart/2005/8/layout/radial1"/>
    <dgm:cxn modelId="{3F18CC4C-7286-42F5-8F1A-965FAC2E00B8}" type="presOf" srcId="{029F5FD3-134B-4385-8E50-9D3F42704C7D}" destId="{C616D39F-C604-41C4-8C40-92724C4580CD}" srcOrd="0" destOrd="0" presId="urn:microsoft.com/office/officeart/2005/8/layout/radial1"/>
    <dgm:cxn modelId="{6022EF71-89B6-4B50-9893-04BA6050C478}" srcId="{4CE6A37E-445F-40C8-BF56-67183A3EE424}" destId="{029F5FD3-134B-4385-8E50-9D3F42704C7D}" srcOrd="0" destOrd="0" parTransId="{315CE1B2-E91E-4EAF-8424-3D6CB9231A90}" sibTransId="{41DF3139-2AEE-4E3A-9C5A-252615B5BA0F}"/>
    <dgm:cxn modelId="{306E9E88-33B4-4260-9757-FDDCFF6C0281}" type="presOf" srcId="{E50A6600-479F-4731-9C3B-DA3DD1DB14BC}" destId="{80374FDB-2E4D-4766-91B9-0E2C8203EDC1}" srcOrd="1" destOrd="0" presId="urn:microsoft.com/office/officeart/2005/8/layout/radial1"/>
    <dgm:cxn modelId="{37610196-756D-4626-8B51-2849F487F9BF}" type="presOf" srcId="{8C36AC89-C3FF-4405-A48F-F2ACAA5CC31E}" destId="{8411D645-444F-4A54-A220-CE0339DE8E59}" srcOrd="1" destOrd="0" presId="urn:microsoft.com/office/officeart/2005/8/layout/radial1"/>
    <dgm:cxn modelId="{83AC16A6-2BCB-42C0-9B7A-8D3F7CE0A756}" type="presOf" srcId="{4CE6A37E-445F-40C8-BF56-67183A3EE424}" destId="{B6AC7476-1866-4DA1-9D17-EB71DC5B7B88}" srcOrd="0" destOrd="0" presId="urn:microsoft.com/office/officeart/2005/8/layout/radial1"/>
    <dgm:cxn modelId="{860B53BC-49F6-4EE2-A1CD-1E28FB61251D}" type="presOf" srcId="{2717578E-3CA8-4025-B6BA-AD63ADD8E57E}" destId="{164CB632-EF3D-4898-9014-986F25B0D2AE}" srcOrd="0" destOrd="0" presId="urn:microsoft.com/office/officeart/2005/8/layout/radial1"/>
    <dgm:cxn modelId="{9D922BD5-10A9-4DB0-AC01-D0D7323BC2B9}" type="presOf" srcId="{AD29D259-FD2A-4AED-BCAA-E5CFCEAF57DE}" destId="{7678D3AF-3758-4D8A-8B5A-3AB6871AAE16}" srcOrd="0" destOrd="0" presId="urn:microsoft.com/office/officeart/2005/8/layout/radial1"/>
    <dgm:cxn modelId="{E214D9D9-F451-47BA-A3FF-BB9710F9668B}" type="presOf" srcId="{8697C289-04A4-4CF2-A4A0-C52E01EBF011}" destId="{EFBE5B20-9162-4391-919B-5972769B682D}" srcOrd="0" destOrd="0" presId="urn:microsoft.com/office/officeart/2005/8/layout/radial1"/>
    <dgm:cxn modelId="{9340F9E2-D84B-4327-BE29-42C725B9C0E0}" type="presOf" srcId="{8C36AC89-C3FF-4405-A48F-F2ACAA5CC31E}" destId="{B47DAA79-5D6D-45DE-845B-2051291B688E}" srcOrd="0" destOrd="0" presId="urn:microsoft.com/office/officeart/2005/8/layout/radial1"/>
    <dgm:cxn modelId="{09EBF2E8-9B88-442D-A7DB-FD25336DB30A}" srcId="{029F5FD3-134B-4385-8E50-9D3F42704C7D}" destId="{AD29D259-FD2A-4AED-BCAA-E5CFCEAF57DE}" srcOrd="0" destOrd="0" parTransId="{E50A6600-479F-4731-9C3B-DA3DD1DB14BC}" sibTransId="{82E0F8EE-BA8C-47B0-8658-E9E5405BDEA7}"/>
    <dgm:cxn modelId="{E8731E6E-1F41-4BBA-8796-1DB38401AA48}" type="presParOf" srcId="{B6AC7476-1866-4DA1-9D17-EB71DC5B7B88}" destId="{C616D39F-C604-41C4-8C40-92724C4580CD}" srcOrd="0" destOrd="0" presId="urn:microsoft.com/office/officeart/2005/8/layout/radial1"/>
    <dgm:cxn modelId="{E8070410-3450-4266-B055-EE9F82148E30}" type="presParOf" srcId="{B6AC7476-1866-4DA1-9D17-EB71DC5B7B88}" destId="{DA1CE2A4-AEDF-4427-A061-46D0ECF0B719}" srcOrd="1" destOrd="0" presId="urn:microsoft.com/office/officeart/2005/8/layout/radial1"/>
    <dgm:cxn modelId="{0375C21C-6C61-4093-9E61-6756741AD129}" type="presParOf" srcId="{DA1CE2A4-AEDF-4427-A061-46D0ECF0B719}" destId="{80374FDB-2E4D-4766-91B9-0E2C8203EDC1}" srcOrd="0" destOrd="0" presId="urn:microsoft.com/office/officeart/2005/8/layout/radial1"/>
    <dgm:cxn modelId="{D665EB72-A033-4D1F-9BAB-ABE9C36ECA76}" type="presParOf" srcId="{B6AC7476-1866-4DA1-9D17-EB71DC5B7B88}" destId="{7678D3AF-3758-4D8A-8B5A-3AB6871AAE16}" srcOrd="2" destOrd="0" presId="urn:microsoft.com/office/officeart/2005/8/layout/radial1"/>
    <dgm:cxn modelId="{54341504-FFB6-473C-914C-E1173E6C17D9}" type="presParOf" srcId="{B6AC7476-1866-4DA1-9D17-EB71DC5B7B88}" destId="{C1F936E1-7CE4-4A93-9AA9-603A8023C25F}" srcOrd="3" destOrd="0" presId="urn:microsoft.com/office/officeart/2005/8/layout/radial1"/>
    <dgm:cxn modelId="{DB7D7288-E940-4EA9-B517-42D6B121A5CC}" type="presParOf" srcId="{C1F936E1-7CE4-4A93-9AA9-603A8023C25F}" destId="{7CEEB306-1577-487C-A291-7093704F3DC4}" srcOrd="0" destOrd="0" presId="urn:microsoft.com/office/officeart/2005/8/layout/radial1"/>
    <dgm:cxn modelId="{EEE44E8F-B9DE-4C09-A197-C4FF3224EF08}" type="presParOf" srcId="{B6AC7476-1866-4DA1-9D17-EB71DC5B7B88}" destId="{164CB632-EF3D-4898-9014-986F25B0D2AE}" srcOrd="4" destOrd="0" presId="urn:microsoft.com/office/officeart/2005/8/layout/radial1"/>
    <dgm:cxn modelId="{689E1184-AD8E-4DAC-B492-CD12508C2599}" type="presParOf" srcId="{B6AC7476-1866-4DA1-9D17-EB71DC5B7B88}" destId="{B47DAA79-5D6D-45DE-845B-2051291B688E}" srcOrd="5" destOrd="0" presId="urn:microsoft.com/office/officeart/2005/8/layout/radial1"/>
    <dgm:cxn modelId="{F6FDDA1A-692D-4BEE-BE46-84CB2D132000}" type="presParOf" srcId="{B47DAA79-5D6D-45DE-845B-2051291B688E}" destId="{8411D645-444F-4A54-A220-CE0339DE8E59}" srcOrd="0" destOrd="0" presId="urn:microsoft.com/office/officeart/2005/8/layout/radial1"/>
    <dgm:cxn modelId="{8FEAC31D-F989-4E77-8B95-135DF553E593}" type="presParOf" srcId="{B6AC7476-1866-4DA1-9D17-EB71DC5B7B88}" destId="{EFBE5B20-9162-4391-919B-5972769B682D}"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6D39F-C604-41C4-8C40-92724C4580CD}">
      <dsp:nvSpPr>
        <dsp:cNvPr id="0" name=""/>
        <dsp:cNvSpPr/>
      </dsp:nvSpPr>
      <dsp:spPr>
        <a:xfrm>
          <a:off x="3007258" y="2688120"/>
          <a:ext cx="2062683" cy="20626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a:ln>
                <a:noFill/>
              </a:ln>
              <a:solidFill>
                <a:schemeClr val="tx1"/>
              </a:solidFill>
              <a:effectLst/>
              <a:latin typeface="Verdana" panose="020B0604030504040204" pitchFamily="34" charset="0"/>
            </a:rPr>
            <a:t>CAUSES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a:ln>
                <a:noFill/>
              </a:ln>
              <a:solidFill>
                <a:schemeClr val="tx1"/>
              </a:solidFill>
              <a:effectLst/>
              <a:latin typeface="Verdana" panose="020B0604030504040204" pitchFamily="34" charset="0"/>
            </a:rPr>
            <a:t>THE GREAT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a:ln>
                <a:noFill/>
              </a:ln>
              <a:solidFill>
                <a:schemeClr val="tx1"/>
              </a:solidFill>
              <a:effectLst/>
              <a:latin typeface="Verdana" panose="020B0604030504040204" pitchFamily="34" charset="0"/>
            </a:rPr>
            <a:t>DEPRESSION</a:t>
          </a:r>
        </a:p>
      </dsp:txBody>
      <dsp:txXfrm>
        <a:off x="3309331" y="2990193"/>
        <a:ext cx="1458537" cy="1458537"/>
      </dsp:txXfrm>
    </dsp:sp>
    <dsp:sp modelId="{DA1CE2A4-AEDF-4427-A061-46D0ECF0B719}">
      <dsp:nvSpPr>
        <dsp:cNvPr id="0" name=""/>
        <dsp:cNvSpPr/>
      </dsp:nvSpPr>
      <dsp:spPr>
        <a:xfrm rot="16200000">
          <a:off x="3727016" y="2353553"/>
          <a:ext cx="623167" cy="45966"/>
        </a:xfrm>
        <a:custGeom>
          <a:avLst/>
          <a:gdLst/>
          <a:ahLst/>
          <a:cxnLst/>
          <a:rect l="0" t="0" r="0" b="0"/>
          <a:pathLst>
            <a:path>
              <a:moveTo>
                <a:pt x="0" y="22983"/>
              </a:moveTo>
              <a:lnTo>
                <a:pt x="623167" y="22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3020" y="2360958"/>
        <a:ext cx="31158" cy="31158"/>
      </dsp:txXfrm>
    </dsp:sp>
    <dsp:sp modelId="{7678D3AF-3758-4D8A-8B5A-3AB6871AAE16}">
      <dsp:nvSpPr>
        <dsp:cNvPr id="0" name=""/>
        <dsp:cNvSpPr/>
      </dsp:nvSpPr>
      <dsp:spPr>
        <a:xfrm>
          <a:off x="3007258" y="2270"/>
          <a:ext cx="2062683" cy="20626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HIGH TARIFFS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 AND WAR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DEBTS</a:t>
          </a:r>
        </a:p>
      </dsp:txBody>
      <dsp:txXfrm>
        <a:off x="3309331" y="304343"/>
        <a:ext cx="1458537" cy="1458537"/>
      </dsp:txXfrm>
    </dsp:sp>
    <dsp:sp modelId="{C1F936E1-7CE4-4A93-9AA9-603A8023C25F}">
      <dsp:nvSpPr>
        <dsp:cNvPr id="0" name=""/>
        <dsp:cNvSpPr/>
      </dsp:nvSpPr>
      <dsp:spPr>
        <a:xfrm rot="1800000">
          <a:off x="4890023" y="4367941"/>
          <a:ext cx="623167" cy="45966"/>
        </a:xfrm>
        <a:custGeom>
          <a:avLst/>
          <a:gdLst/>
          <a:ahLst/>
          <a:cxnLst/>
          <a:rect l="0" t="0" r="0" b="0"/>
          <a:pathLst>
            <a:path>
              <a:moveTo>
                <a:pt x="0" y="22983"/>
              </a:moveTo>
              <a:lnTo>
                <a:pt x="623167" y="22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6028" y="4375346"/>
        <a:ext cx="31158" cy="31158"/>
      </dsp:txXfrm>
    </dsp:sp>
    <dsp:sp modelId="{164CB632-EF3D-4898-9014-986F25B0D2AE}">
      <dsp:nvSpPr>
        <dsp:cNvPr id="0" name=""/>
        <dsp:cNvSpPr/>
      </dsp:nvSpPr>
      <dsp:spPr>
        <a:xfrm>
          <a:off x="5333273" y="4031046"/>
          <a:ext cx="2062683" cy="20626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OVER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PRODUCTION</a:t>
          </a:r>
        </a:p>
      </dsp:txBody>
      <dsp:txXfrm>
        <a:off x="5635346" y="4333119"/>
        <a:ext cx="1458537" cy="1458537"/>
      </dsp:txXfrm>
    </dsp:sp>
    <dsp:sp modelId="{B47DAA79-5D6D-45DE-845B-2051291B688E}">
      <dsp:nvSpPr>
        <dsp:cNvPr id="0" name=""/>
        <dsp:cNvSpPr/>
      </dsp:nvSpPr>
      <dsp:spPr>
        <a:xfrm rot="9000000">
          <a:off x="2564009" y="4367941"/>
          <a:ext cx="623167" cy="45966"/>
        </a:xfrm>
        <a:custGeom>
          <a:avLst/>
          <a:gdLst/>
          <a:ahLst/>
          <a:cxnLst/>
          <a:rect l="0" t="0" r="0" b="0"/>
          <a:pathLst>
            <a:path>
              <a:moveTo>
                <a:pt x="0" y="22983"/>
              </a:moveTo>
              <a:lnTo>
                <a:pt x="623167" y="22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860013" y="4375346"/>
        <a:ext cx="31158" cy="31158"/>
      </dsp:txXfrm>
    </dsp:sp>
    <dsp:sp modelId="{EFBE5B20-9162-4391-919B-5972769B682D}">
      <dsp:nvSpPr>
        <dsp:cNvPr id="0" name=""/>
        <dsp:cNvSpPr/>
      </dsp:nvSpPr>
      <dsp:spPr>
        <a:xfrm>
          <a:off x="681243" y="4031046"/>
          <a:ext cx="2062683" cy="20626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UNEQUAL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 DISTRIBUTION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Verdana" panose="020B0604030504040204" pitchFamily="34" charset="0"/>
            </a:rPr>
            <a:t>OF WEALTH</a:t>
          </a:r>
        </a:p>
      </dsp:txBody>
      <dsp:txXfrm>
        <a:off x="983316" y="4333119"/>
        <a:ext cx="1458537" cy="145853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8942B65-FD8C-4615-174F-803FEC1E13CE}"/>
              </a:ext>
            </a:extLst>
          </p:cNvPr>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57" tIns="49528" rIns="99057" bIns="49528" numCol="1" anchor="t" anchorCtr="0" compatLnSpc="1">
            <a:prstTxWarp prst="textNoShape">
              <a:avLst/>
            </a:prstTxWarp>
          </a:bodyPr>
          <a:lstStyle>
            <a:lvl1pPr defTabSz="990600">
              <a:defRPr sz="1300"/>
            </a:lvl1pPr>
          </a:lstStyle>
          <a:p>
            <a:endParaRPr lang="en-US" altLang="en-US"/>
          </a:p>
        </p:txBody>
      </p:sp>
      <p:sp>
        <p:nvSpPr>
          <p:cNvPr id="3075" name="Rectangle 3">
            <a:extLst>
              <a:ext uri="{FF2B5EF4-FFF2-40B4-BE49-F238E27FC236}">
                <a16:creationId xmlns:a16="http://schemas.microsoft.com/office/drawing/2014/main" id="{EB19663A-EC08-D1C5-AA68-CD2EA2B46D63}"/>
              </a:ext>
            </a:extLst>
          </p:cNvPr>
          <p:cNvSpPr>
            <a:spLocks noGrp="1" noChangeArrowheads="1"/>
          </p:cNvSpPr>
          <p:nvPr>
            <p:ph type="dt" idx="1"/>
          </p:nvPr>
        </p:nvSpPr>
        <p:spPr bwMode="auto">
          <a:xfrm>
            <a:off x="4022725"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57" tIns="49528" rIns="99057" bIns="49528" numCol="1" anchor="t" anchorCtr="0" compatLnSpc="1">
            <a:prstTxWarp prst="textNoShape">
              <a:avLst/>
            </a:prstTxWarp>
          </a:bodyPr>
          <a:lstStyle>
            <a:lvl1pPr algn="r" defTabSz="990600">
              <a:defRPr sz="1300"/>
            </a:lvl1pPr>
          </a:lstStyle>
          <a:p>
            <a:endParaRPr lang="en-US" altLang="en-US"/>
          </a:p>
        </p:txBody>
      </p:sp>
      <p:sp>
        <p:nvSpPr>
          <p:cNvPr id="3076" name="Rectangle 4">
            <a:extLst>
              <a:ext uri="{FF2B5EF4-FFF2-40B4-BE49-F238E27FC236}">
                <a16:creationId xmlns:a16="http://schemas.microsoft.com/office/drawing/2014/main" id="{24F64BFA-551F-4D75-21FD-1CAA0B8B95F9}"/>
              </a:ext>
            </a:extLst>
          </p:cNvPr>
          <p:cNvSpPr>
            <a:spLocks noRo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5131BBDB-6B36-2804-A228-4D6DCBDDEB98}"/>
              </a:ext>
            </a:extLst>
          </p:cNvPr>
          <p:cNvSpPr>
            <a:spLocks noGrp="1" noChangeArrowheads="1"/>
          </p:cNvSpPr>
          <p:nvPr>
            <p:ph type="body" sz="quarter" idx="3"/>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57" tIns="49528" rIns="99057" bIns="4952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32F868CA-E8B2-BE21-65FC-AA98414C2607}"/>
              </a:ext>
            </a:extLst>
          </p:cNvPr>
          <p:cNvSpPr>
            <a:spLocks noGrp="1" noChangeArrowheads="1"/>
          </p:cNvSpPr>
          <p:nvPr>
            <p:ph type="ftr" sz="quarter" idx="4"/>
          </p:nvPr>
        </p:nvSpPr>
        <p:spPr bwMode="auto">
          <a:xfrm>
            <a:off x="0"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57" tIns="49528" rIns="99057" bIns="49528" numCol="1" anchor="b" anchorCtr="0" compatLnSpc="1">
            <a:prstTxWarp prst="textNoShape">
              <a:avLst/>
            </a:prstTxWarp>
          </a:bodyPr>
          <a:lstStyle>
            <a:lvl1pPr defTabSz="990600">
              <a:defRPr sz="1300"/>
            </a:lvl1pPr>
          </a:lstStyle>
          <a:p>
            <a:endParaRPr lang="en-US" altLang="en-US"/>
          </a:p>
        </p:txBody>
      </p:sp>
      <p:sp>
        <p:nvSpPr>
          <p:cNvPr id="3079" name="Rectangle 7">
            <a:extLst>
              <a:ext uri="{FF2B5EF4-FFF2-40B4-BE49-F238E27FC236}">
                <a16:creationId xmlns:a16="http://schemas.microsoft.com/office/drawing/2014/main" id="{7F878DBB-3ED5-D289-5F43-7897769DD84D}"/>
              </a:ext>
            </a:extLst>
          </p:cNvPr>
          <p:cNvSpPr>
            <a:spLocks noGrp="1" noChangeArrowheads="1"/>
          </p:cNvSpPr>
          <p:nvPr>
            <p:ph type="sldNum" sz="quarter" idx="5"/>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57" tIns="49528" rIns="99057" bIns="49528" numCol="1" anchor="b" anchorCtr="0" compatLnSpc="1">
            <a:prstTxWarp prst="textNoShape">
              <a:avLst/>
            </a:prstTxWarp>
          </a:bodyPr>
          <a:lstStyle>
            <a:lvl1pPr algn="r" defTabSz="990600">
              <a:defRPr sz="1300"/>
            </a:lvl1pPr>
          </a:lstStyle>
          <a:p>
            <a:fld id="{884FD737-3467-4226-A411-10CF9C32701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180014-33FE-EBC5-381D-1D2DCBFF8CE3}"/>
              </a:ext>
            </a:extLst>
          </p:cNvPr>
          <p:cNvSpPr>
            <a:spLocks noGrp="1" noChangeArrowheads="1"/>
          </p:cNvSpPr>
          <p:nvPr>
            <p:ph type="sldNum" sz="quarter" idx="5"/>
          </p:nvPr>
        </p:nvSpPr>
        <p:spPr>
          <a:ln/>
        </p:spPr>
        <p:txBody>
          <a:bodyPr/>
          <a:lstStyle/>
          <a:p>
            <a:fld id="{6D587D9A-2488-443F-A747-CE1777A90D13}" type="slidenum">
              <a:rPr lang="en-US" altLang="en-US"/>
              <a:pPr/>
              <a:t>1</a:t>
            </a:fld>
            <a:endParaRPr lang="en-US" altLang="en-US"/>
          </a:p>
        </p:txBody>
      </p:sp>
      <p:sp>
        <p:nvSpPr>
          <p:cNvPr id="121858" name="Rectangle 2">
            <a:extLst>
              <a:ext uri="{FF2B5EF4-FFF2-40B4-BE49-F238E27FC236}">
                <a16:creationId xmlns:a16="http://schemas.microsoft.com/office/drawing/2014/main" id="{93D36CF0-CEAD-E4AB-20C8-41C6F6750C24}"/>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49CD9F53-3FCD-BD84-265D-9086A3664F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D651CA-5F1A-B86C-4367-0DF6783C815F}"/>
              </a:ext>
            </a:extLst>
          </p:cNvPr>
          <p:cNvSpPr>
            <a:spLocks noGrp="1" noChangeArrowheads="1"/>
          </p:cNvSpPr>
          <p:nvPr>
            <p:ph type="sldNum" sz="quarter" idx="5"/>
          </p:nvPr>
        </p:nvSpPr>
        <p:spPr>
          <a:ln/>
        </p:spPr>
        <p:txBody>
          <a:bodyPr/>
          <a:lstStyle/>
          <a:p>
            <a:fld id="{8B9D9F18-7447-49E5-98E7-D46C9800129E}" type="slidenum">
              <a:rPr lang="en-US" altLang="en-US"/>
              <a:pPr/>
              <a:t>10</a:t>
            </a:fld>
            <a:endParaRPr lang="en-US" altLang="en-US"/>
          </a:p>
        </p:txBody>
      </p:sp>
      <p:sp>
        <p:nvSpPr>
          <p:cNvPr id="66562" name="Rectangle 2">
            <a:extLst>
              <a:ext uri="{FF2B5EF4-FFF2-40B4-BE49-F238E27FC236}">
                <a16:creationId xmlns:a16="http://schemas.microsoft.com/office/drawing/2014/main" id="{2616EDF9-E27C-91CE-1A92-3CD1270DA20D}"/>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34C8AC00-2C05-FCB2-D5C1-6E2259A029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690C96-926A-FB94-3C80-8E5466AF1AF8}"/>
              </a:ext>
            </a:extLst>
          </p:cNvPr>
          <p:cNvSpPr>
            <a:spLocks noGrp="1" noChangeArrowheads="1"/>
          </p:cNvSpPr>
          <p:nvPr>
            <p:ph type="sldNum" sz="quarter" idx="5"/>
          </p:nvPr>
        </p:nvSpPr>
        <p:spPr>
          <a:ln/>
        </p:spPr>
        <p:txBody>
          <a:bodyPr/>
          <a:lstStyle/>
          <a:p>
            <a:fld id="{855C19B2-EF85-4F46-B8D4-5BD5D3778223}" type="slidenum">
              <a:rPr lang="en-US" altLang="en-US"/>
              <a:pPr/>
              <a:t>11</a:t>
            </a:fld>
            <a:endParaRPr lang="en-US" altLang="en-US"/>
          </a:p>
        </p:txBody>
      </p:sp>
      <p:sp>
        <p:nvSpPr>
          <p:cNvPr id="68610" name="Rectangle 2">
            <a:extLst>
              <a:ext uri="{FF2B5EF4-FFF2-40B4-BE49-F238E27FC236}">
                <a16:creationId xmlns:a16="http://schemas.microsoft.com/office/drawing/2014/main" id="{119E559E-BFCA-7E67-7F57-4653D13E8569}"/>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425B1EBF-B912-C692-8507-B14FE52514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1CAA43-6D93-4F2E-4F7D-8937FE78AD3B}"/>
              </a:ext>
            </a:extLst>
          </p:cNvPr>
          <p:cNvSpPr>
            <a:spLocks noGrp="1" noChangeArrowheads="1"/>
          </p:cNvSpPr>
          <p:nvPr>
            <p:ph type="sldNum" sz="quarter" idx="5"/>
          </p:nvPr>
        </p:nvSpPr>
        <p:spPr>
          <a:ln/>
        </p:spPr>
        <p:txBody>
          <a:bodyPr/>
          <a:lstStyle/>
          <a:p>
            <a:fld id="{634C7B60-B21B-4090-A24E-C9986F82AC4F}" type="slidenum">
              <a:rPr lang="en-US" altLang="en-US"/>
              <a:pPr/>
              <a:t>12</a:t>
            </a:fld>
            <a:endParaRPr lang="en-US" altLang="en-US"/>
          </a:p>
        </p:txBody>
      </p:sp>
      <p:sp>
        <p:nvSpPr>
          <p:cNvPr id="70658" name="Rectangle 2">
            <a:extLst>
              <a:ext uri="{FF2B5EF4-FFF2-40B4-BE49-F238E27FC236}">
                <a16:creationId xmlns:a16="http://schemas.microsoft.com/office/drawing/2014/main" id="{CFE1D3B8-84CF-DD56-35F8-A1811100AD8F}"/>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D9B03556-D18A-5754-4AFC-6EFF3E71C7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6CA250-8E01-729D-7619-7E94FE7D9935}"/>
              </a:ext>
            </a:extLst>
          </p:cNvPr>
          <p:cNvSpPr>
            <a:spLocks noGrp="1" noChangeArrowheads="1"/>
          </p:cNvSpPr>
          <p:nvPr>
            <p:ph type="sldNum" sz="quarter" idx="5"/>
          </p:nvPr>
        </p:nvSpPr>
        <p:spPr>
          <a:ln/>
        </p:spPr>
        <p:txBody>
          <a:bodyPr/>
          <a:lstStyle/>
          <a:p>
            <a:fld id="{FBAF9795-AC03-4CF0-BBDE-FC6D1D5BB760}" type="slidenum">
              <a:rPr lang="en-US" altLang="en-US"/>
              <a:pPr/>
              <a:t>13</a:t>
            </a:fld>
            <a:endParaRPr lang="en-US" altLang="en-US"/>
          </a:p>
        </p:txBody>
      </p:sp>
      <p:sp>
        <p:nvSpPr>
          <p:cNvPr id="103426" name="Rectangle 2">
            <a:extLst>
              <a:ext uri="{FF2B5EF4-FFF2-40B4-BE49-F238E27FC236}">
                <a16:creationId xmlns:a16="http://schemas.microsoft.com/office/drawing/2014/main" id="{B98DF738-DFB1-F668-EB01-4196F5345CFE}"/>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9969D55F-E84E-48AB-8317-CF371FFD8D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00A9A2-C08F-F105-78EA-7809AC1AF108}"/>
              </a:ext>
            </a:extLst>
          </p:cNvPr>
          <p:cNvSpPr>
            <a:spLocks noGrp="1" noChangeArrowheads="1"/>
          </p:cNvSpPr>
          <p:nvPr>
            <p:ph type="sldNum" sz="quarter" idx="5"/>
          </p:nvPr>
        </p:nvSpPr>
        <p:spPr>
          <a:ln/>
        </p:spPr>
        <p:txBody>
          <a:bodyPr/>
          <a:lstStyle/>
          <a:p>
            <a:fld id="{F1648B46-4700-4C44-94C2-5010F890D8FB}" type="slidenum">
              <a:rPr lang="en-US" altLang="en-US"/>
              <a:pPr/>
              <a:t>14</a:t>
            </a:fld>
            <a:endParaRPr lang="en-US" altLang="en-US"/>
          </a:p>
        </p:txBody>
      </p:sp>
      <p:sp>
        <p:nvSpPr>
          <p:cNvPr id="76802" name="Rectangle 2">
            <a:extLst>
              <a:ext uri="{FF2B5EF4-FFF2-40B4-BE49-F238E27FC236}">
                <a16:creationId xmlns:a16="http://schemas.microsoft.com/office/drawing/2014/main" id="{61A8914F-4165-41DC-9907-2EE6C000C3A2}"/>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7D30B740-4D47-4012-D72D-2273E15492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677B66-6CBF-F184-2126-DF151DEB7DAD}"/>
              </a:ext>
            </a:extLst>
          </p:cNvPr>
          <p:cNvSpPr>
            <a:spLocks noGrp="1" noChangeArrowheads="1"/>
          </p:cNvSpPr>
          <p:nvPr>
            <p:ph type="sldNum" sz="quarter" idx="5"/>
          </p:nvPr>
        </p:nvSpPr>
        <p:spPr>
          <a:ln/>
        </p:spPr>
        <p:txBody>
          <a:bodyPr/>
          <a:lstStyle/>
          <a:p>
            <a:fld id="{186064F9-66A3-41C8-86EA-F4C29C055175}" type="slidenum">
              <a:rPr lang="en-US" altLang="en-US"/>
              <a:pPr/>
              <a:t>15</a:t>
            </a:fld>
            <a:endParaRPr lang="en-US" altLang="en-US"/>
          </a:p>
        </p:txBody>
      </p:sp>
      <p:sp>
        <p:nvSpPr>
          <p:cNvPr id="74754" name="Rectangle 2">
            <a:extLst>
              <a:ext uri="{FF2B5EF4-FFF2-40B4-BE49-F238E27FC236}">
                <a16:creationId xmlns:a16="http://schemas.microsoft.com/office/drawing/2014/main" id="{477E8472-F3BC-5CFF-7493-0B52581BCA46}"/>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68CFC463-E0CB-B336-04AF-30DFD8FE03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5D0930-9688-514A-FDC5-C8834D1876BB}"/>
              </a:ext>
            </a:extLst>
          </p:cNvPr>
          <p:cNvSpPr>
            <a:spLocks noGrp="1" noChangeArrowheads="1"/>
          </p:cNvSpPr>
          <p:nvPr>
            <p:ph type="sldNum" sz="quarter" idx="5"/>
          </p:nvPr>
        </p:nvSpPr>
        <p:spPr>
          <a:ln/>
        </p:spPr>
        <p:txBody>
          <a:bodyPr/>
          <a:lstStyle/>
          <a:p>
            <a:fld id="{5306707B-CCB1-4141-A35F-CD52C591C86F}" type="slidenum">
              <a:rPr lang="en-US" altLang="en-US"/>
              <a:pPr/>
              <a:t>16</a:t>
            </a:fld>
            <a:endParaRPr lang="en-US" altLang="en-US"/>
          </a:p>
        </p:txBody>
      </p:sp>
      <p:sp>
        <p:nvSpPr>
          <p:cNvPr id="113666" name="Rectangle 2">
            <a:extLst>
              <a:ext uri="{FF2B5EF4-FFF2-40B4-BE49-F238E27FC236}">
                <a16:creationId xmlns:a16="http://schemas.microsoft.com/office/drawing/2014/main" id="{DBD33B8A-0A16-0B38-4AA9-998F3A7EB756}"/>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98A59477-39DE-D017-DA71-F7A430F5CD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1CC4EA-7F24-FABD-A4D5-16979BD7DAAE}"/>
              </a:ext>
            </a:extLst>
          </p:cNvPr>
          <p:cNvSpPr>
            <a:spLocks noGrp="1" noChangeArrowheads="1"/>
          </p:cNvSpPr>
          <p:nvPr>
            <p:ph type="sldNum" sz="quarter" idx="5"/>
          </p:nvPr>
        </p:nvSpPr>
        <p:spPr>
          <a:ln/>
        </p:spPr>
        <p:txBody>
          <a:bodyPr/>
          <a:lstStyle/>
          <a:p>
            <a:fld id="{967738E3-B20E-4D20-9DE3-1DB04372CE2B}" type="slidenum">
              <a:rPr lang="en-US" altLang="en-US"/>
              <a:pPr/>
              <a:t>17</a:t>
            </a:fld>
            <a:endParaRPr lang="en-US" altLang="en-US"/>
          </a:p>
        </p:txBody>
      </p:sp>
      <p:sp>
        <p:nvSpPr>
          <p:cNvPr id="95234" name="Rectangle 2">
            <a:extLst>
              <a:ext uri="{FF2B5EF4-FFF2-40B4-BE49-F238E27FC236}">
                <a16:creationId xmlns:a16="http://schemas.microsoft.com/office/drawing/2014/main" id="{9D7B5E3A-E37C-3573-C29A-C0AB67D0A587}"/>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94B92AB6-AA27-5E40-74CE-4B248B19EA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00179C-1CE1-823E-2A9D-EA45A68FF0C0}"/>
              </a:ext>
            </a:extLst>
          </p:cNvPr>
          <p:cNvSpPr>
            <a:spLocks noGrp="1" noChangeArrowheads="1"/>
          </p:cNvSpPr>
          <p:nvPr>
            <p:ph type="sldNum" sz="quarter" idx="5"/>
          </p:nvPr>
        </p:nvSpPr>
        <p:spPr>
          <a:ln/>
        </p:spPr>
        <p:txBody>
          <a:bodyPr/>
          <a:lstStyle/>
          <a:p>
            <a:fld id="{66C072C3-3868-42EF-B725-B908E293D124}" type="slidenum">
              <a:rPr lang="en-US" altLang="en-US"/>
              <a:pPr/>
              <a:t>18</a:t>
            </a:fld>
            <a:endParaRPr lang="en-US" altLang="en-US"/>
          </a:p>
        </p:txBody>
      </p:sp>
      <p:sp>
        <p:nvSpPr>
          <p:cNvPr id="78850" name="Rectangle 2">
            <a:extLst>
              <a:ext uri="{FF2B5EF4-FFF2-40B4-BE49-F238E27FC236}">
                <a16:creationId xmlns:a16="http://schemas.microsoft.com/office/drawing/2014/main" id="{BC0DFA79-00E3-0C37-B3CF-11013B145AEB}"/>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DE1F3D1C-346B-4595-442C-33AB610E34A4}"/>
              </a:ext>
            </a:extLst>
          </p:cNvPr>
          <p:cNvSpPr>
            <a:spLocks noGrp="1" noChangeArrowheads="1"/>
          </p:cNvSpPr>
          <p:nvPr>
            <p:ph type="body" idx="1"/>
          </p:nvPr>
        </p:nvSpPr>
        <p:spPr/>
        <p:txBody>
          <a:bodyPr/>
          <a:lstStyle/>
          <a:p>
            <a:r>
              <a:rPr lang="en-US" altLang="en-US"/>
              <a:t>MCNARY-HAUGEN BILL FEDERAL FARM BOARD, SUPPLIED WITH $500,000,000 TO ADVANCE TO FARM CO-OPERATIVES FOR MARKETING PURPOSES, TO STABILIZATION CORPORATIONS FOR BUYING AND HOLDING SURPLUS CROPS.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37E7AB-FD4A-F77A-4743-294A78A5EABB}"/>
              </a:ext>
            </a:extLst>
          </p:cNvPr>
          <p:cNvSpPr>
            <a:spLocks noGrp="1" noChangeArrowheads="1"/>
          </p:cNvSpPr>
          <p:nvPr>
            <p:ph type="sldNum" sz="quarter" idx="5"/>
          </p:nvPr>
        </p:nvSpPr>
        <p:spPr>
          <a:ln/>
        </p:spPr>
        <p:txBody>
          <a:bodyPr/>
          <a:lstStyle/>
          <a:p>
            <a:fld id="{BFA6223F-1990-42DC-BCCB-E9600351A170}" type="slidenum">
              <a:rPr lang="en-US" altLang="en-US"/>
              <a:pPr/>
              <a:t>19</a:t>
            </a:fld>
            <a:endParaRPr lang="en-US" altLang="en-US"/>
          </a:p>
        </p:txBody>
      </p:sp>
      <p:sp>
        <p:nvSpPr>
          <p:cNvPr id="80898" name="Rectangle 2">
            <a:extLst>
              <a:ext uri="{FF2B5EF4-FFF2-40B4-BE49-F238E27FC236}">
                <a16:creationId xmlns:a16="http://schemas.microsoft.com/office/drawing/2014/main" id="{6EA388A1-7BED-AD0B-6DF2-4A08149B72BB}"/>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1C7AB31C-DCBE-9110-45DB-9BCA1F9DBB6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385B95-10A5-3E51-8E62-B90ED970E495}"/>
              </a:ext>
            </a:extLst>
          </p:cNvPr>
          <p:cNvSpPr>
            <a:spLocks noGrp="1" noChangeArrowheads="1"/>
          </p:cNvSpPr>
          <p:nvPr>
            <p:ph type="sldNum" sz="quarter" idx="5"/>
          </p:nvPr>
        </p:nvSpPr>
        <p:spPr>
          <a:ln/>
        </p:spPr>
        <p:txBody>
          <a:bodyPr/>
          <a:lstStyle/>
          <a:p>
            <a:fld id="{525EC849-CADC-4979-984F-9BE4CF37BBED}" type="slidenum">
              <a:rPr lang="en-US" altLang="en-US"/>
              <a:pPr/>
              <a:t>2</a:t>
            </a:fld>
            <a:endParaRPr lang="en-US" altLang="en-US"/>
          </a:p>
        </p:txBody>
      </p:sp>
      <p:sp>
        <p:nvSpPr>
          <p:cNvPr id="50178" name="Rectangle 2">
            <a:extLst>
              <a:ext uri="{FF2B5EF4-FFF2-40B4-BE49-F238E27FC236}">
                <a16:creationId xmlns:a16="http://schemas.microsoft.com/office/drawing/2014/main" id="{40FFB4E6-BB61-620D-7450-C622F25684DA}"/>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E303C17C-E484-245C-1290-70E57AEC279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F3C6CE-B6EC-7EDB-B5F4-1C5CA88EB9BF}"/>
              </a:ext>
            </a:extLst>
          </p:cNvPr>
          <p:cNvSpPr>
            <a:spLocks noGrp="1" noChangeArrowheads="1"/>
          </p:cNvSpPr>
          <p:nvPr>
            <p:ph type="sldNum" sz="quarter" idx="5"/>
          </p:nvPr>
        </p:nvSpPr>
        <p:spPr>
          <a:ln/>
        </p:spPr>
        <p:txBody>
          <a:bodyPr/>
          <a:lstStyle/>
          <a:p>
            <a:fld id="{9EDB7C35-0E1F-4523-AE34-039F1F3E38E2}" type="slidenum">
              <a:rPr lang="en-US" altLang="en-US"/>
              <a:pPr/>
              <a:t>20</a:t>
            </a:fld>
            <a:endParaRPr lang="en-US" altLang="en-US"/>
          </a:p>
        </p:txBody>
      </p:sp>
      <p:sp>
        <p:nvSpPr>
          <p:cNvPr id="101378" name="Rectangle 2">
            <a:extLst>
              <a:ext uri="{FF2B5EF4-FFF2-40B4-BE49-F238E27FC236}">
                <a16:creationId xmlns:a16="http://schemas.microsoft.com/office/drawing/2014/main" id="{A6B186F8-26B8-40C8-F860-ACDA8F79EC28}"/>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7C6F2A12-1573-69E6-D559-936DD2C896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347572-E197-DEE1-52EF-F4A1B598C3D0}"/>
              </a:ext>
            </a:extLst>
          </p:cNvPr>
          <p:cNvSpPr>
            <a:spLocks noGrp="1" noChangeArrowheads="1"/>
          </p:cNvSpPr>
          <p:nvPr>
            <p:ph type="sldNum" sz="quarter" idx="5"/>
          </p:nvPr>
        </p:nvSpPr>
        <p:spPr>
          <a:ln/>
        </p:spPr>
        <p:txBody>
          <a:bodyPr/>
          <a:lstStyle/>
          <a:p>
            <a:fld id="{B6398DA4-B5B2-4C84-B88F-FEAEA1DCBC0A}" type="slidenum">
              <a:rPr lang="en-US" altLang="en-US"/>
              <a:pPr/>
              <a:t>21</a:t>
            </a:fld>
            <a:endParaRPr lang="en-US" altLang="en-US"/>
          </a:p>
        </p:txBody>
      </p:sp>
      <p:sp>
        <p:nvSpPr>
          <p:cNvPr id="84994" name="Rectangle 2">
            <a:extLst>
              <a:ext uri="{FF2B5EF4-FFF2-40B4-BE49-F238E27FC236}">
                <a16:creationId xmlns:a16="http://schemas.microsoft.com/office/drawing/2014/main" id="{C91F72D0-96EE-5086-C0E2-41F66210B497}"/>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095B4F7D-400C-052A-07F3-4D788F39AA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202FB6-3BF6-8881-ECEF-7AEF659093E9}"/>
              </a:ext>
            </a:extLst>
          </p:cNvPr>
          <p:cNvSpPr>
            <a:spLocks noGrp="1" noChangeArrowheads="1"/>
          </p:cNvSpPr>
          <p:nvPr>
            <p:ph type="sldNum" sz="quarter" idx="5"/>
          </p:nvPr>
        </p:nvSpPr>
        <p:spPr>
          <a:ln/>
        </p:spPr>
        <p:txBody>
          <a:bodyPr/>
          <a:lstStyle/>
          <a:p>
            <a:fld id="{7C074E4C-FF98-4C36-920F-551D275F3E8A}" type="slidenum">
              <a:rPr lang="en-US" altLang="en-US"/>
              <a:pPr/>
              <a:t>22</a:t>
            </a:fld>
            <a:endParaRPr lang="en-US" altLang="en-US"/>
          </a:p>
        </p:txBody>
      </p:sp>
      <p:sp>
        <p:nvSpPr>
          <p:cNvPr id="105474" name="Rectangle 2">
            <a:extLst>
              <a:ext uri="{FF2B5EF4-FFF2-40B4-BE49-F238E27FC236}">
                <a16:creationId xmlns:a16="http://schemas.microsoft.com/office/drawing/2014/main" id="{6B94C879-6D18-5665-B48C-DC8B90AF68F3}"/>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424A7011-6164-8B25-CF67-FB0B4EEA1F1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69C57F-D913-BF3B-89A7-445C0B10337E}"/>
              </a:ext>
            </a:extLst>
          </p:cNvPr>
          <p:cNvSpPr>
            <a:spLocks noGrp="1" noChangeArrowheads="1"/>
          </p:cNvSpPr>
          <p:nvPr>
            <p:ph type="sldNum" sz="quarter" idx="5"/>
          </p:nvPr>
        </p:nvSpPr>
        <p:spPr>
          <a:ln/>
        </p:spPr>
        <p:txBody>
          <a:bodyPr/>
          <a:lstStyle/>
          <a:p>
            <a:fld id="{C9037DA0-1D96-4680-9522-F2589BB2F988}" type="slidenum">
              <a:rPr lang="en-US" altLang="en-US"/>
              <a:pPr/>
              <a:t>23</a:t>
            </a:fld>
            <a:endParaRPr lang="en-US" altLang="en-US"/>
          </a:p>
        </p:txBody>
      </p:sp>
      <p:sp>
        <p:nvSpPr>
          <p:cNvPr id="107522" name="Rectangle 2">
            <a:extLst>
              <a:ext uri="{FF2B5EF4-FFF2-40B4-BE49-F238E27FC236}">
                <a16:creationId xmlns:a16="http://schemas.microsoft.com/office/drawing/2014/main" id="{D6FC63F8-386C-2DCE-DCCB-0E1A3EF2F9B3}"/>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C5BE84C9-8B8A-5441-729E-3955D35B96E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839E23-97BB-FDA5-79C7-29465362456D}"/>
              </a:ext>
            </a:extLst>
          </p:cNvPr>
          <p:cNvSpPr>
            <a:spLocks noGrp="1" noChangeArrowheads="1"/>
          </p:cNvSpPr>
          <p:nvPr>
            <p:ph type="sldNum" sz="quarter" idx="5"/>
          </p:nvPr>
        </p:nvSpPr>
        <p:spPr>
          <a:ln/>
        </p:spPr>
        <p:txBody>
          <a:bodyPr/>
          <a:lstStyle/>
          <a:p>
            <a:fld id="{47B13DF1-7E21-460D-9DDD-E3F4FEA17929}" type="slidenum">
              <a:rPr lang="en-US" altLang="en-US"/>
              <a:pPr/>
              <a:t>24</a:t>
            </a:fld>
            <a:endParaRPr lang="en-US" altLang="en-US"/>
          </a:p>
        </p:txBody>
      </p:sp>
      <p:sp>
        <p:nvSpPr>
          <p:cNvPr id="89090" name="Rectangle 2">
            <a:extLst>
              <a:ext uri="{FF2B5EF4-FFF2-40B4-BE49-F238E27FC236}">
                <a16:creationId xmlns:a16="http://schemas.microsoft.com/office/drawing/2014/main" id="{082B6A61-1DFC-1360-B4BF-30E4F3875966}"/>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5230F6A1-291A-F685-E316-932118E774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88FA94-333E-044A-D4BB-03C57364AB52}"/>
              </a:ext>
            </a:extLst>
          </p:cNvPr>
          <p:cNvSpPr>
            <a:spLocks noGrp="1" noChangeArrowheads="1"/>
          </p:cNvSpPr>
          <p:nvPr>
            <p:ph type="sldNum" sz="quarter" idx="5"/>
          </p:nvPr>
        </p:nvSpPr>
        <p:spPr>
          <a:ln/>
        </p:spPr>
        <p:txBody>
          <a:bodyPr/>
          <a:lstStyle/>
          <a:p>
            <a:fld id="{A60B6A98-29AE-4F78-967F-EA7B91FC7B58}" type="slidenum">
              <a:rPr lang="en-US" altLang="en-US"/>
              <a:pPr/>
              <a:t>25</a:t>
            </a:fld>
            <a:endParaRPr lang="en-US" altLang="en-US"/>
          </a:p>
        </p:txBody>
      </p:sp>
      <p:sp>
        <p:nvSpPr>
          <p:cNvPr id="87042" name="Rectangle 2">
            <a:extLst>
              <a:ext uri="{FF2B5EF4-FFF2-40B4-BE49-F238E27FC236}">
                <a16:creationId xmlns:a16="http://schemas.microsoft.com/office/drawing/2014/main" id="{2C48DF18-61A0-C97A-3BB6-B389C79231A7}"/>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A6829A7D-8243-9186-F41B-B79EC01A7B2C}"/>
              </a:ext>
            </a:extLst>
          </p:cNvPr>
          <p:cNvSpPr>
            <a:spLocks noGrp="1" noChangeArrowheads="1"/>
          </p:cNvSpPr>
          <p:nvPr>
            <p:ph type="body" idx="1"/>
          </p:nvPr>
        </p:nvSpPr>
        <p:spPr/>
        <p:txBody>
          <a:bodyPr/>
          <a:lstStyle/>
          <a:p>
            <a:r>
              <a:rPr lang="en-US" altLang="en-US" b="1"/>
              <a:t>The trading floor of the New York Stock Exchange just after the crash of 1929. On Black Tuesday, October twenty-ninth, the market collapsed. In a single day, sixteen million shares were traded--a record--and thirty billion dollars vanished into thin air. Westinghouse lost two thirds of its September value. DuPont dropped seventy points. The "Era of Get Rich Quick" was over. Jack Dempsey, America's first millionaire athlete, lost $3 million. Cynical New York hotel clerks asked incoming guests, "You want a room for sleeping or jumping?"</a:t>
            </a:r>
            <a:br>
              <a:rPr lang="en-US" altLang="en-US" b="1"/>
            </a:br>
            <a:endParaRPr lang="en-US" altLang="en-US"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599BDE-48F3-2803-693E-98C63A0CD976}"/>
              </a:ext>
            </a:extLst>
          </p:cNvPr>
          <p:cNvSpPr>
            <a:spLocks noGrp="1" noChangeArrowheads="1"/>
          </p:cNvSpPr>
          <p:nvPr>
            <p:ph type="sldNum" sz="quarter" idx="5"/>
          </p:nvPr>
        </p:nvSpPr>
        <p:spPr>
          <a:ln/>
        </p:spPr>
        <p:txBody>
          <a:bodyPr/>
          <a:lstStyle/>
          <a:p>
            <a:fld id="{867DC013-9483-4E67-BFC6-6DC0F3007450}" type="slidenum">
              <a:rPr lang="en-US" altLang="en-US"/>
              <a:pPr/>
              <a:t>26</a:t>
            </a:fld>
            <a:endParaRPr lang="en-US" altLang="en-US"/>
          </a:p>
        </p:txBody>
      </p:sp>
      <p:sp>
        <p:nvSpPr>
          <p:cNvPr id="91138" name="Rectangle 2">
            <a:extLst>
              <a:ext uri="{FF2B5EF4-FFF2-40B4-BE49-F238E27FC236}">
                <a16:creationId xmlns:a16="http://schemas.microsoft.com/office/drawing/2014/main" id="{B6CA4186-F027-D00D-70B0-35B5D7708E5F}"/>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BE33D340-2F27-7E15-8402-DF5908174A2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0A62B2-DA56-62CE-AFE8-61A4AE233DDC}"/>
              </a:ext>
            </a:extLst>
          </p:cNvPr>
          <p:cNvSpPr>
            <a:spLocks noGrp="1" noChangeArrowheads="1"/>
          </p:cNvSpPr>
          <p:nvPr>
            <p:ph type="sldNum" sz="quarter" idx="5"/>
          </p:nvPr>
        </p:nvSpPr>
        <p:spPr>
          <a:ln/>
        </p:spPr>
        <p:txBody>
          <a:bodyPr/>
          <a:lstStyle/>
          <a:p>
            <a:fld id="{572FB257-E3D6-46DA-BAD5-D80F5073D419}" type="slidenum">
              <a:rPr lang="en-US" altLang="en-US"/>
              <a:pPr/>
              <a:t>27</a:t>
            </a:fld>
            <a:endParaRPr lang="en-US" altLang="en-US"/>
          </a:p>
        </p:txBody>
      </p:sp>
      <p:sp>
        <p:nvSpPr>
          <p:cNvPr id="119810" name="Rectangle 2">
            <a:extLst>
              <a:ext uri="{FF2B5EF4-FFF2-40B4-BE49-F238E27FC236}">
                <a16:creationId xmlns:a16="http://schemas.microsoft.com/office/drawing/2014/main" id="{C4F43059-EC0E-20A0-A2EF-57576E785BFB}"/>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D9B6A2C2-9E8F-7AD5-CC81-7E8351902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ED601C-6CD9-D19B-5143-FAD9E7EB09D0}"/>
              </a:ext>
            </a:extLst>
          </p:cNvPr>
          <p:cNvSpPr>
            <a:spLocks noGrp="1" noChangeArrowheads="1"/>
          </p:cNvSpPr>
          <p:nvPr>
            <p:ph type="sldNum" sz="quarter" idx="5"/>
          </p:nvPr>
        </p:nvSpPr>
        <p:spPr>
          <a:ln/>
        </p:spPr>
        <p:txBody>
          <a:bodyPr/>
          <a:lstStyle/>
          <a:p>
            <a:fld id="{2695BC37-6787-42A3-9056-F39CD4041CD4}" type="slidenum">
              <a:rPr lang="en-US" altLang="en-US"/>
              <a:pPr/>
              <a:t>28</a:t>
            </a:fld>
            <a:endParaRPr lang="en-US" altLang="en-US"/>
          </a:p>
        </p:txBody>
      </p:sp>
      <p:sp>
        <p:nvSpPr>
          <p:cNvPr id="109570" name="Rectangle 2">
            <a:extLst>
              <a:ext uri="{FF2B5EF4-FFF2-40B4-BE49-F238E27FC236}">
                <a16:creationId xmlns:a16="http://schemas.microsoft.com/office/drawing/2014/main" id="{79344B37-3E94-DDD3-8A3E-7F07FC15385A}"/>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D4F1A67C-8621-8189-B21D-00B1990B1B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E4C66D-46C7-A74F-E878-6735A45AEA6C}"/>
              </a:ext>
            </a:extLst>
          </p:cNvPr>
          <p:cNvSpPr>
            <a:spLocks noGrp="1" noChangeArrowheads="1"/>
          </p:cNvSpPr>
          <p:nvPr>
            <p:ph type="sldNum" sz="quarter" idx="5"/>
          </p:nvPr>
        </p:nvSpPr>
        <p:spPr>
          <a:ln/>
        </p:spPr>
        <p:txBody>
          <a:bodyPr/>
          <a:lstStyle/>
          <a:p>
            <a:fld id="{BE3DD5EF-1F4F-48A4-83E4-50C8E0C27831}" type="slidenum">
              <a:rPr lang="en-US" altLang="en-US"/>
              <a:pPr/>
              <a:t>29</a:t>
            </a:fld>
            <a:endParaRPr lang="en-US" altLang="en-US"/>
          </a:p>
        </p:txBody>
      </p:sp>
      <p:sp>
        <p:nvSpPr>
          <p:cNvPr id="111618" name="Rectangle 2">
            <a:extLst>
              <a:ext uri="{FF2B5EF4-FFF2-40B4-BE49-F238E27FC236}">
                <a16:creationId xmlns:a16="http://schemas.microsoft.com/office/drawing/2014/main" id="{D4C14030-4820-81D9-1F85-51ABCC0DB6C9}"/>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0C9F9F5D-B26B-F2C5-7517-2E5264B71B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B9115E-CB33-462A-4783-5BCA068F9893}"/>
              </a:ext>
            </a:extLst>
          </p:cNvPr>
          <p:cNvSpPr>
            <a:spLocks noGrp="1" noChangeArrowheads="1"/>
          </p:cNvSpPr>
          <p:nvPr>
            <p:ph type="sldNum" sz="quarter" idx="5"/>
          </p:nvPr>
        </p:nvSpPr>
        <p:spPr>
          <a:ln/>
        </p:spPr>
        <p:txBody>
          <a:bodyPr/>
          <a:lstStyle/>
          <a:p>
            <a:fld id="{610DFCF1-4F1B-4A26-9B22-C6C2B03ABB4F}" type="slidenum">
              <a:rPr lang="en-US" altLang="en-US"/>
              <a:pPr/>
              <a:t>3</a:t>
            </a:fld>
            <a:endParaRPr lang="en-US" altLang="en-US"/>
          </a:p>
        </p:txBody>
      </p:sp>
      <p:sp>
        <p:nvSpPr>
          <p:cNvPr id="52226" name="Rectangle 2">
            <a:extLst>
              <a:ext uri="{FF2B5EF4-FFF2-40B4-BE49-F238E27FC236}">
                <a16:creationId xmlns:a16="http://schemas.microsoft.com/office/drawing/2014/main" id="{47ADBE0E-FCA4-CDA5-022A-152CF06BE7E2}"/>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2C350672-B028-4D38-C8FF-4CC2C21C77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0621EE-9FBD-F162-7C1C-8C1B775CE8A9}"/>
              </a:ext>
            </a:extLst>
          </p:cNvPr>
          <p:cNvSpPr>
            <a:spLocks noGrp="1" noChangeArrowheads="1"/>
          </p:cNvSpPr>
          <p:nvPr>
            <p:ph type="sldNum" sz="quarter" idx="5"/>
          </p:nvPr>
        </p:nvSpPr>
        <p:spPr>
          <a:ln/>
        </p:spPr>
        <p:txBody>
          <a:bodyPr/>
          <a:lstStyle/>
          <a:p>
            <a:fld id="{32E9971E-2559-4C86-99F6-A41BEF0F255D}" type="slidenum">
              <a:rPr lang="en-US" altLang="en-US"/>
              <a:pPr/>
              <a:t>4</a:t>
            </a:fld>
            <a:endParaRPr lang="en-US" altLang="en-US"/>
          </a:p>
        </p:txBody>
      </p:sp>
      <p:sp>
        <p:nvSpPr>
          <p:cNvPr id="54274" name="Rectangle 2">
            <a:extLst>
              <a:ext uri="{FF2B5EF4-FFF2-40B4-BE49-F238E27FC236}">
                <a16:creationId xmlns:a16="http://schemas.microsoft.com/office/drawing/2014/main" id="{89D65BE3-9E85-D2EB-70A6-F4F767598F69}"/>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97F7C174-993B-9F2A-DD91-5971A6CCDD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36CD0D-4CCE-3F9A-917D-C58D7CAA16A6}"/>
              </a:ext>
            </a:extLst>
          </p:cNvPr>
          <p:cNvSpPr>
            <a:spLocks noGrp="1" noChangeArrowheads="1"/>
          </p:cNvSpPr>
          <p:nvPr>
            <p:ph type="sldNum" sz="quarter" idx="5"/>
          </p:nvPr>
        </p:nvSpPr>
        <p:spPr>
          <a:ln/>
        </p:spPr>
        <p:txBody>
          <a:bodyPr/>
          <a:lstStyle/>
          <a:p>
            <a:fld id="{BFD51A79-BF41-4C3E-BEF1-2EF7F3EC587D}" type="slidenum">
              <a:rPr lang="en-US" altLang="en-US"/>
              <a:pPr/>
              <a:t>5</a:t>
            </a:fld>
            <a:endParaRPr lang="en-US" altLang="en-US"/>
          </a:p>
        </p:txBody>
      </p:sp>
      <p:sp>
        <p:nvSpPr>
          <p:cNvPr id="56322" name="Rectangle 2">
            <a:extLst>
              <a:ext uri="{FF2B5EF4-FFF2-40B4-BE49-F238E27FC236}">
                <a16:creationId xmlns:a16="http://schemas.microsoft.com/office/drawing/2014/main" id="{AE8CE7E3-E1DB-DE67-7DA5-A39BB33FB76F}"/>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7029E918-3D74-6372-4A9B-4BC54371E8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099B30-618E-F015-05B6-14A969AC54F0}"/>
              </a:ext>
            </a:extLst>
          </p:cNvPr>
          <p:cNvSpPr>
            <a:spLocks noGrp="1" noChangeArrowheads="1"/>
          </p:cNvSpPr>
          <p:nvPr>
            <p:ph type="sldNum" sz="quarter" idx="5"/>
          </p:nvPr>
        </p:nvSpPr>
        <p:spPr>
          <a:ln/>
        </p:spPr>
        <p:txBody>
          <a:bodyPr/>
          <a:lstStyle/>
          <a:p>
            <a:fld id="{60948168-91FE-4844-A8C5-78A309A961AE}" type="slidenum">
              <a:rPr lang="en-US" altLang="en-US"/>
              <a:pPr/>
              <a:t>6</a:t>
            </a:fld>
            <a:endParaRPr lang="en-US" altLang="en-US"/>
          </a:p>
        </p:txBody>
      </p:sp>
      <p:sp>
        <p:nvSpPr>
          <p:cNvPr id="58370" name="Rectangle 2">
            <a:extLst>
              <a:ext uri="{FF2B5EF4-FFF2-40B4-BE49-F238E27FC236}">
                <a16:creationId xmlns:a16="http://schemas.microsoft.com/office/drawing/2014/main" id="{53465B0E-5649-5B97-AC99-16C114CB2FCB}"/>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089609D8-8510-838D-429A-F293499D893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9E6A16-FF6D-E4E8-DD64-821397A4C897}"/>
              </a:ext>
            </a:extLst>
          </p:cNvPr>
          <p:cNvSpPr>
            <a:spLocks noGrp="1" noChangeArrowheads="1"/>
          </p:cNvSpPr>
          <p:nvPr>
            <p:ph type="sldNum" sz="quarter" idx="5"/>
          </p:nvPr>
        </p:nvSpPr>
        <p:spPr>
          <a:ln/>
        </p:spPr>
        <p:txBody>
          <a:bodyPr/>
          <a:lstStyle/>
          <a:p>
            <a:fld id="{D7163A2A-E4DF-41BB-86DD-3CA4BE3D3725}" type="slidenum">
              <a:rPr lang="en-US" altLang="en-US"/>
              <a:pPr/>
              <a:t>7</a:t>
            </a:fld>
            <a:endParaRPr lang="en-US" altLang="en-US"/>
          </a:p>
        </p:txBody>
      </p:sp>
      <p:sp>
        <p:nvSpPr>
          <p:cNvPr id="60418" name="Rectangle 2">
            <a:extLst>
              <a:ext uri="{FF2B5EF4-FFF2-40B4-BE49-F238E27FC236}">
                <a16:creationId xmlns:a16="http://schemas.microsoft.com/office/drawing/2014/main" id="{4B1691AF-2329-539F-BF13-C1C9FD0B7243}"/>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ECB8F170-AEC2-BE6F-C181-46F936A6C19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F2F1D2-C17E-4C6C-6AC2-E69EA4A6D770}"/>
              </a:ext>
            </a:extLst>
          </p:cNvPr>
          <p:cNvSpPr>
            <a:spLocks noGrp="1" noChangeArrowheads="1"/>
          </p:cNvSpPr>
          <p:nvPr>
            <p:ph type="sldNum" sz="quarter" idx="5"/>
          </p:nvPr>
        </p:nvSpPr>
        <p:spPr>
          <a:ln/>
        </p:spPr>
        <p:txBody>
          <a:bodyPr/>
          <a:lstStyle/>
          <a:p>
            <a:fld id="{5F09F80D-ADDD-4546-BDA6-6C056A8F79F3}" type="slidenum">
              <a:rPr lang="en-US" altLang="en-US"/>
              <a:pPr/>
              <a:t>8</a:t>
            </a:fld>
            <a:endParaRPr lang="en-US" altLang="en-US"/>
          </a:p>
        </p:txBody>
      </p:sp>
      <p:sp>
        <p:nvSpPr>
          <p:cNvPr id="62466" name="Rectangle 2">
            <a:extLst>
              <a:ext uri="{FF2B5EF4-FFF2-40B4-BE49-F238E27FC236}">
                <a16:creationId xmlns:a16="http://schemas.microsoft.com/office/drawing/2014/main" id="{5D95A917-C520-6C82-FF7A-1CAE9CA33105}"/>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BF7AD1FB-D6BE-8565-DDDC-CA72706C8B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9F094C-A800-6EC1-401D-240F1D97C7D6}"/>
              </a:ext>
            </a:extLst>
          </p:cNvPr>
          <p:cNvSpPr>
            <a:spLocks noGrp="1" noChangeArrowheads="1"/>
          </p:cNvSpPr>
          <p:nvPr>
            <p:ph type="sldNum" sz="quarter" idx="5"/>
          </p:nvPr>
        </p:nvSpPr>
        <p:spPr>
          <a:ln/>
        </p:spPr>
        <p:txBody>
          <a:bodyPr/>
          <a:lstStyle/>
          <a:p>
            <a:fld id="{39B3F032-77AF-445B-AFF6-61A8A7FD72E2}" type="slidenum">
              <a:rPr lang="en-US" altLang="en-US"/>
              <a:pPr/>
              <a:t>9</a:t>
            </a:fld>
            <a:endParaRPr lang="en-US" altLang="en-US"/>
          </a:p>
        </p:txBody>
      </p:sp>
      <p:sp>
        <p:nvSpPr>
          <p:cNvPr id="64514" name="Rectangle 2">
            <a:extLst>
              <a:ext uri="{FF2B5EF4-FFF2-40B4-BE49-F238E27FC236}">
                <a16:creationId xmlns:a16="http://schemas.microsoft.com/office/drawing/2014/main" id="{5E422363-378C-DF06-0F44-19352C5D2179}"/>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C11BCC55-C789-FF61-E1BF-3FD27294F034}"/>
              </a:ext>
            </a:extLst>
          </p:cNvPr>
          <p:cNvSpPr>
            <a:spLocks noGrp="1" noChangeArrowheads="1"/>
          </p:cNvSpPr>
          <p:nvPr>
            <p:ph type="body" idx="1"/>
          </p:nvPr>
        </p:nvSpPr>
        <p:spPr/>
        <p:txBody>
          <a:bodyPr/>
          <a:lstStyle/>
          <a:p>
            <a:r>
              <a:rPr lang="en-US" altLang="en-US"/>
              <a:t>WHY DO THINK WAGES STARTED GOING UP BEGINNING IN 1938?  (WAR SPENDING AROUND THE WORLD)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12D8-89B7-7D09-976F-D5E971D74B4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072EB7-F0C5-1DCD-F9E2-1A5B5227F3A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1F6C37-AA3A-9D73-5E91-1C1276AE91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FFBCB1-BC74-F5BE-B9D3-7630093E94E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0BFA09-A516-6A4F-48A4-DCA43A3849FE}"/>
              </a:ext>
            </a:extLst>
          </p:cNvPr>
          <p:cNvSpPr>
            <a:spLocks noGrp="1"/>
          </p:cNvSpPr>
          <p:nvPr>
            <p:ph type="sldNum" sz="quarter" idx="12"/>
          </p:nvPr>
        </p:nvSpPr>
        <p:spPr/>
        <p:txBody>
          <a:bodyPr/>
          <a:lstStyle>
            <a:lvl1pPr>
              <a:defRPr/>
            </a:lvl1pPr>
          </a:lstStyle>
          <a:p>
            <a:fld id="{DF5DA08E-8552-499A-A06F-2C04E13D8755}" type="slidenum">
              <a:rPr lang="en-US" altLang="en-US"/>
              <a:pPr/>
              <a:t>‹#›</a:t>
            </a:fld>
            <a:endParaRPr lang="en-US" altLang="en-US"/>
          </a:p>
        </p:txBody>
      </p:sp>
    </p:spTree>
    <p:extLst>
      <p:ext uri="{BB962C8B-B14F-4D97-AF65-F5344CB8AC3E}">
        <p14:creationId xmlns:p14="http://schemas.microsoft.com/office/powerpoint/2010/main" val="225174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0326-95C9-FECE-D73C-B96191465E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C6024B-00FB-0DB0-2BBD-5A7FC23EA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7AFB2-3732-5C8C-FFF8-F2F3E99B7C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A8E587-EF33-A08E-42EF-E9C4A44243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889A3F-EEDB-1BBC-14D5-48D0322E3A77}"/>
              </a:ext>
            </a:extLst>
          </p:cNvPr>
          <p:cNvSpPr>
            <a:spLocks noGrp="1"/>
          </p:cNvSpPr>
          <p:nvPr>
            <p:ph type="sldNum" sz="quarter" idx="12"/>
          </p:nvPr>
        </p:nvSpPr>
        <p:spPr/>
        <p:txBody>
          <a:bodyPr/>
          <a:lstStyle>
            <a:lvl1pPr>
              <a:defRPr/>
            </a:lvl1pPr>
          </a:lstStyle>
          <a:p>
            <a:fld id="{5F6CCCC2-2669-49AC-9869-0F276493C4C8}" type="slidenum">
              <a:rPr lang="en-US" altLang="en-US"/>
              <a:pPr/>
              <a:t>‹#›</a:t>
            </a:fld>
            <a:endParaRPr lang="en-US" altLang="en-US"/>
          </a:p>
        </p:txBody>
      </p:sp>
    </p:spTree>
    <p:extLst>
      <p:ext uri="{BB962C8B-B14F-4D97-AF65-F5344CB8AC3E}">
        <p14:creationId xmlns:p14="http://schemas.microsoft.com/office/powerpoint/2010/main" val="193496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0EC00-84EC-0102-83B0-F04BA3FC45F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F17A2B-5F63-00CE-E1BE-4DB85CF55AA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6A64FA-2B2B-A31F-789C-3770006F4CD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5B7EC6-3CDE-4476-3403-17F48FFC0FC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48C1C5-AC08-59E3-54D2-6044636F6FDE}"/>
              </a:ext>
            </a:extLst>
          </p:cNvPr>
          <p:cNvSpPr>
            <a:spLocks noGrp="1"/>
          </p:cNvSpPr>
          <p:nvPr>
            <p:ph type="sldNum" sz="quarter" idx="12"/>
          </p:nvPr>
        </p:nvSpPr>
        <p:spPr/>
        <p:txBody>
          <a:bodyPr/>
          <a:lstStyle>
            <a:lvl1pPr>
              <a:defRPr/>
            </a:lvl1pPr>
          </a:lstStyle>
          <a:p>
            <a:fld id="{F8392176-7879-4231-82B5-1D3230AE81FA}" type="slidenum">
              <a:rPr lang="en-US" altLang="en-US"/>
              <a:pPr/>
              <a:t>‹#›</a:t>
            </a:fld>
            <a:endParaRPr lang="en-US" altLang="en-US"/>
          </a:p>
        </p:txBody>
      </p:sp>
    </p:spTree>
    <p:extLst>
      <p:ext uri="{BB962C8B-B14F-4D97-AF65-F5344CB8AC3E}">
        <p14:creationId xmlns:p14="http://schemas.microsoft.com/office/powerpoint/2010/main" val="17009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0E9F0-5B0B-590B-EFE3-8A424533F2D3}"/>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625C5A10-8BCA-4C8D-F0AA-467238872ED9}"/>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4A2EC50-D008-B699-9AC0-B83583D3C653}"/>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57A9A1C-6896-B188-7408-F3EEF92FB78C}"/>
              </a:ext>
            </a:extLst>
          </p:cNvPr>
          <p:cNvSpPr>
            <a:spLocks noGrp="1"/>
          </p:cNvSpPr>
          <p:nvPr>
            <p:ph type="sldNum" sz="quarter" idx="12"/>
          </p:nvPr>
        </p:nvSpPr>
        <p:spPr>
          <a:xfrm>
            <a:off x="6553200" y="6245225"/>
            <a:ext cx="2133600" cy="476250"/>
          </a:xfrm>
        </p:spPr>
        <p:txBody>
          <a:bodyPr/>
          <a:lstStyle>
            <a:lvl1pPr>
              <a:defRPr/>
            </a:lvl1pPr>
          </a:lstStyle>
          <a:p>
            <a:fld id="{29C75F8C-0F25-4FD1-8962-CD231E22902F}" type="slidenum">
              <a:rPr lang="en-US" altLang="en-US"/>
              <a:pPr/>
              <a:t>‹#›</a:t>
            </a:fld>
            <a:endParaRPr lang="en-US" altLang="en-US"/>
          </a:p>
        </p:txBody>
      </p:sp>
    </p:spTree>
    <p:extLst>
      <p:ext uri="{BB962C8B-B14F-4D97-AF65-F5344CB8AC3E}">
        <p14:creationId xmlns:p14="http://schemas.microsoft.com/office/powerpoint/2010/main" val="27921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F7D5-3D9D-94DA-47EE-E87043E6B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BDDC6-17AC-4CA4-ABF2-FC3E76F7E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7D821C-F4E4-08F0-F8AA-9AAA19243A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39BF4A-0A90-B5ED-7572-DB0413B6B65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4724D0-CBDF-28CA-02DE-23A466C5AC8C}"/>
              </a:ext>
            </a:extLst>
          </p:cNvPr>
          <p:cNvSpPr>
            <a:spLocks noGrp="1"/>
          </p:cNvSpPr>
          <p:nvPr>
            <p:ph type="sldNum" sz="quarter" idx="12"/>
          </p:nvPr>
        </p:nvSpPr>
        <p:spPr/>
        <p:txBody>
          <a:bodyPr/>
          <a:lstStyle>
            <a:lvl1pPr>
              <a:defRPr/>
            </a:lvl1pPr>
          </a:lstStyle>
          <a:p>
            <a:fld id="{D883DD71-1E05-48FD-8A1F-36BF30F02BC7}" type="slidenum">
              <a:rPr lang="en-US" altLang="en-US"/>
              <a:pPr/>
              <a:t>‹#›</a:t>
            </a:fld>
            <a:endParaRPr lang="en-US" altLang="en-US"/>
          </a:p>
        </p:txBody>
      </p:sp>
    </p:spTree>
    <p:extLst>
      <p:ext uri="{BB962C8B-B14F-4D97-AF65-F5344CB8AC3E}">
        <p14:creationId xmlns:p14="http://schemas.microsoft.com/office/powerpoint/2010/main" val="7976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8110-D5F0-E4D6-3E0A-14D25640091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1D3FF2-2F27-9953-BF32-1B0E93449F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56EDBFC-1640-CDF6-42E6-FAABC2A839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5A8F12F-E3D6-B73E-017E-D4E9DC60657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F711AB1-1A54-985C-E924-3A245B566053}"/>
              </a:ext>
            </a:extLst>
          </p:cNvPr>
          <p:cNvSpPr>
            <a:spLocks noGrp="1"/>
          </p:cNvSpPr>
          <p:nvPr>
            <p:ph type="sldNum" sz="quarter" idx="12"/>
          </p:nvPr>
        </p:nvSpPr>
        <p:spPr/>
        <p:txBody>
          <a:bodyPr/>
          <a:lstStyle>
            <a:lvl1pPr>
              <a:defRPr/>
            </a:lvl1pPr>
          </a:lstStyle>
          <a:p>
            <a:fld id="{8CE97AD5-6CB2-4E45-BC70-33A62384AEC1}" type="slidenum">
              <a:rPr lang="en-US" altLang="en-US"/>
              <a:pPr/>
              <a:t>‹#›</a:t>
            </a:fld>
            <a:endParaRPr lang="en-US" altLang="en-US"/>
          </a:p>
        </p:txBody>
      </p:sp>
    </p:spTree>
    <p:extLst>
      <p:ext uri="{BB962C8B-B14F-4D97-AF65-F5344CB8AC3E}">
        <p14:creationId xmlns:p14="http://schemas.microsoft.com/office/powerpoint/2010/main" val="193448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C48B-21CE-2B10-71D4-15AC032FF7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6F748-4BA3-5882-6602-5FC9EEC3534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EB5B41-0790-C361-3624-4E0EC69CA99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1579DB-B001-A80A-C0FD-696FA682793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B3C9D77-728C-497B-7D95-A56A5282994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048061-8CF7-1DDA-7DFA-34BA75BBDD1B}"/>
              </a:ext>
            </a:extLst>
          </p:cNvPr>
          <p:cNvSpPr>
            <a:spLocks noGrp="1"/>
          </p:cNvSpPr>
          <p:nvPr>
            <p:ph type="sldNum" sz="quarter" idx="12"/>
          </p:nvPr>
        </p:nvSpPr>
        <p:spPr/>
        <p:txBody>
          <a:bodyPr/>
          <a:lstStyle>
            <a:lvl1pPr>
              <a:defRPr/>
            </a:lvl1pPr>
          </a:lstStyle>
          <a:p>
            <a:fld id="{73564807-769C-41C4-86D0-54DF9D5D7BA2}" type="slidenum">
              <a:rPr lang="en-US" altLang="en-US"/>
              <a:pPr/>
              <a:t>‹#›</a:t>
            </a:fld>
            <a:endParaRPr lang="en-US" altLang="en-US"/>
          </a:p>
        </p:txBody>
      </p:sp>
    </p:spTree>
    <p:extLst>
      <p:ext uri="{BB962C8B-B14F-4D97-AF65-F5344CB8AC3E}">
        <p14:creationId xmlns:p14="http://schemas.microsoft.com/office/powerpoint/2010/main" val="36913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77E0-A778-D88A-B9A8-1BC62174DA6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C35D48-AC1B-A252-2514-46929A8511B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4EB7C-F25B-15F2-7D62-343DF2BD91D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95D8DD-B2F7-544C-1087-8F2D60A63CA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1221BD-4AD3-4444-A9A7-0ECC4D6949B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CCCBB4-6294-DA43-2C51-00CBE0649CE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FAA66C7-B66C-F85B-60F5-253D4EF820D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0AEAC8F-A94A-2803-1381-2E2F41B34E3E}"/>
              </a:ext>
            </a:extLst>
          </p:cNvPr>
          <p:cNvSpPr>
            <a:spLocks noGrp="1"/>
          </p:cNvSpPr>
          <p:nvPr>
            <p:ph type="sldNum" sz="quarter" idx="12"/>
          </p:nvPr>
        </p:nvSpPr>
        <p:spPr/>
        <p:txBody>
          <a:bodyPr/>
          <a:lstStyle>
            <a:lvl1pPr>
              <a:defRPr/>
            </a:lvl1pPr>
          </a:lstStyle>
          <a:p>
            <a:fld id="{BD2ADF3F-BBA4-41EB-82A6-BB4A57AA89E2}" type="slidenum">
              <a:rPr lang="en-US" altLang="en-US"/>
              <a:pPr/>
              <a:t>‹#›</a:t>
            </a:fld>
            <a:endParaRPr lang="en-US" altLang="en-US"/>
          </a:p>
        </p:txBody>
      </p:sp>
    </p:spTree>
    <p:extLst>
      <p:ext uri="{BB962C8B-B14F-4D97-AF65-F5344CB8AC3E}">
        <p14:creationId xmlns:p14="http://schemas.microsoft.com/office/powerpoint/2010/main" val="302269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4E6B-CF9D-7C1D-4840-7F3C85A22D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D31A54-C773-C873-1A3C-18D473F117E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86F351F-51D9-2CAC-D4EB-7A34E3DFEC1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55EA279-AF1F-5385-221D-0AC54635F6D3}"/>
              </a:ext>
            </a:extLst>
          </p:cNvPr>
          <p:cNvSpPr>
            <a:spLocks noGrp="1"/>
          </p:cNvSpPr>
          <p:nvPr>
            <p:ph type="sldNum" sz="quarter" idx="12"/>
          </p:nvPr>
        </p:nvSpPr>
        <p:spPr/>
        <p:txBody>
          <a:bodyPr/>
          <a:lstStyle>
            <a:lvl1pPr>
              <a:defRPr/>
            </a:lvl1pPr>
          </a:lstStyle>
          <a:p>
            <a:fld id="{A3BF857B-F4F9-42C5-968C-1ED3E9F42791}" type="slidenum">
              <a:rPr lang="en-US" altLang="en-US"/>
              <a:pPr/>
              <a:t>‹#›</a:t>
            </a:fld>
            <a:endParaRPr lang="en-US" altLang="en-US"/>
          </a:p>
        </p:txBody>
      </p:sp>
    </p:spTree>
    <p:extLst>
      <p:ext uri="{BB962C8B-B14F-4D97-AF65-F5344CB8AC3E}">
        <p14:creationId xmlns:p14="http://schemas.microsoft.com/office/powerpoint/2010/main" val="418256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B7220-9F47-8232-8FA0-B92B0B83B84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5BB0755-DD01-5952-DDAC-5338B92EAB8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007B8A9-695B-588C-A12A-96F0B49E8CB1}"/>
              </a:ext>
            </a:extLst>
          </p:cNvPr>
          <p:cNvSpPr>
            <a:spLocks noGrp="1"/>
          </p:cNvSpPr>
          <p:nvPr>
            <p:ph type="sldNum" sz="quarter" idx="12"/>
          </p:nvPr>
        </p:nvSpPr>
        <p:spPr/>
        <p:txBody>
          <a:bodyPr/>
          <a:lstStyle>
            <a:lvl1pPr>
              <a:defRPr/>
            </a:lvl1pPr>
          </a:lstStyle>
          <a:p>
            <a:fld id="{05FC13F8-8DBD-4FEE-8F99-8DDC2CE268BF}" type="slidenum">
              <a:rPr lang="en-US" altLang="en-US"/>
              <a:pPr/>
              <a:t>‹#›</a:t>
            </a:fld>
            <a:endParaRPr lang="en-US" altLang="en-US"/>
          </a:p>
        </p:txBody>
      </p:sp>
    </p:spTree>
    <p:extLst>
      <p:ext uri="{BB962C8B-B14F-4D97-AF65-F5344CB8AC3E}">
        <p14:creationId xmlns:p14="http://schemas.microsoft.com/office/powerpoint/2010/main" val="287200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56A1-E5D0-E613-4AEE-761F1647C5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DF6868-7622-B779-3D31-B603B233D5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0F18AE-26F8-2549-A70A-161D0E24B6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915A7-B6D6-DD94-82E1-DFAB6993210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7D10F0-E046-A1AD-FA66-19A1B540179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68AA9AA-415D-222D-B4CB-2DDF0343D81F}"/>
              </a:ext>
            </a:extLst>
          </p:cNvPr>
          <p:cNvSpPr>
            <a:spLocks noGrp="1"/>
          </p:cNvSpPr>
          <p:nvPr>
            <p:ph type="sldNum" sz="quarter" idx="12"/>
          </p:nvPr>
        </p:nvSpPr>
        <p:spPr/>
        <p:txBody>
          <a:bodyPr/>
          <a:lstStyle>
            <a:lvl1pPr>
              <a:defRPr/>
            </a:lvl1pPr>
          </a:lstStyle>
          <a:p>
            <a:fld id="{CAA28EDA-D798-4331-9FA2-AC3BC2C898B0}" type="slidenum">
              <a:rPr lang="en-US" altLang="en-US"/>
              <a:pPr/>
              <a:t>‹#›</a:t>
            </a:fld>
            <a:endParaRPr lang="en-US" altLang="en-US"/>
          </a:p>
        </p:txBody>
      </p:sp>
    </p:spTree>
    <p:extLst>
      <p:ext uri="{BB962C8B-B14F-4D97-AF65-F5344CB8AC3E}">
        <p14:creationId xmlns:p14="http://schemas.microsoft.com/office/powerpoint/2010/main" val="67489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9169-A5C0-086B-8DF1-34722B3D55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2D0B2D-BCC8-F380-A75A-5553FE822C7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B77E7-7CBA-9DA4-BA76-EE43CF4AD0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46769-A3A8-95A4-282E-360D6A9A784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98EDF1-C203-C1B7-114E-EE6F692B50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241A0C4-EA27-E7E7-3D4C-9C3F7A6F5115}"/>
              </a:ext>
            </a:extLst>
          </p:cNvPr>
          <p:cNvSpPr>
            <a:spLocks noGrp="1"/>
          </p:cNvSpPr>
          <p:nvPr>
            <p:ph type="sldNum" sz="quarter" idx="12"/>
          </p:nvPr>
        </p:nvSpPr>
        <p:spPr/>
        <p:txBody>
          <a:bodyPr/>
          <a:lstStyle>
            <a:lvl1pPr>
              <a:defRPr/>
            </a:lvl1pPr>
          </a:lstStyle>
          <a:p>
            <a:fld id="{F0439C73-180C-44E2-BB79-549AB17A13C5}" type="slidenum">
              <a:rPr lang="en-US" altLang="en-US"/>
              <a:pPr/>
              <a:t>‹#›</a:t>
            </a:fld>
            <a:endParaRPr lang="en-US" altLang="en-US"/>
          </a:p>
        </p:txBody>
      </p:sp>
    </p:spTree>
    <p:extLst>
      <p:ext uri="{BB962C8B-B14F-4D97-AF65-F5344CB8AC3E}">
        <p14:creationId xmlns:p14="http://schemas.microsoft.com/office/powerpoint/2010/main" val="379235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EFBAE27-8CF5-1399-6C3F-1305D768C7D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8131" name="Rectangle 3">
            <a:extLst>
              <a:ext uri="{FF2B5EF4-FFF2-40B4-BE49-F238E27FC236}">
                <a16:creationId xmlns:a16="http://schemas.microsoft.com/office/drawing/2014/main" id="{BB4805E8-9271-FB12-FB21-5DC42A400D2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2" name="Rectangle 4">
            <a:extLst>
              <a:ext uri="{FF2B5EF4-FFF2-40B4-BE49-F238E27FC236}">
                <a16:creationId xmlns:a16="http://schemas.microsoft.com/office/drawing/2014/main" id="{D943A0B5-E7E9-1B3B-B76E-D1F0EF8A2AE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8133" name="Rectangle 5">
            <a:extLst>
              <a:ext uri="{FF2B5EF4-FFF2-40B4-BE49-F238E27FC236}">
                <a16:creationId xmlns:a16="http://schemas.microsoft.com/office/drawing/2014/main" id="{D513CD9B-C336-EED5-D522-720F0B7EE6B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8134" name="Rectangle 6">
            <a:extLst>
              <a:ext uri="{FF2B5EF4-FFF2-40B4-BE49-F238E27FC236}">
                <a16:creationId xmlns:a16="http://schemas.microsoft.com/office/drawing/2014/main" id="{45D229F5-55B3-DF7C-9020-A37DD0C135D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AEFABF7-B38D-41EB-9BE9-2274403829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C:\ppt_new\giveaways\1930s\hoover.mp3"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file:///C:\ppt_new\giveaways\1930s\stckmrkt.avi" TargetMode="Externa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file:///C:\ppt_new\giveaways\1930s\stkcrash.avi" TargetMode="External"/><Relationship Id="rId5" Type="http://schemas.openxmlformats.org/officeDocument/2006/relationships/image" Target="../media/image35.png"/><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audio" Target="file:///C:\Documents%20and%20Settings\herschel\Desktop\Great%20Depression_mini%20ppt\spareadimeedit.wav"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slide" Target="slide2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file:///C:\Documents%20and%20Settings\herschel\Desktop\Great%20Depression_mini%20ppt\Happyft.wav"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B431B99-2ADF-FF29-0A64-0EAC5B3496B1}"/>
              </a:ext>
            </a:extLst>
          </p:cNvPr>
          <p:cNvSpPr>
            <a:spLocks noGrp="1"/>
          </p:cNvSpPr>
          <p:nvPr>
            <p:ph type="sldNum" sz="quarter" idx="12"/>
          </p:nvPr>
        </p:nvSpPr>
        <p:spPr/>
        <p:txBody>
          <a:bodyPr/>
          <a:lstStyle/>
          <a:p>
            <a:fld id="{A3B76551-3BA2-49D8-9DE0-11E22F57F8B9}" type="slidenum">
              <a:rPr lang="en-US" altLang="en-US"/>
              <a:pPr/>
              <a:t>1</a:t>
            </a:fld>
            <a:endParaRPr lang="en-US" altLang="en-US"/>
          </a:p>
        </p:txBody>
      </p:sp>
      <p:sp>
        <p:nvSpPr>
          <p:cNvPr id="120836" name="WordArt 4">
            <a:extLst>
              <a:ext uri="{FF2B5EF4-FFF2-40B4-BE49-F238E27FC236}">
                <a16:creationId xmlns:a16="http://schemas.microsoft.com/office/drawing/2014/main" id="{F4969BE0-5AC4-913C-074B-C759977FC68D}"/>
              </a:ext>
            </a:extLst>
          </p:cNvPr>
          <p:cNvSpPr>
            <a:spLocks noChangeArrowheads="1" noChangeShapeType="1" noTextEdit="1"/>
          </p:cNvSpPr>
          <p:nvPr/>
        </p:nvSpPr>
        <p:spPr bwMode="auto">
          <a:xfrm>
            <a:off x="1066800" y="457200"/>
            <a:ext cx="7315200" cy="5867400"/>
          </a:xfrm>
          <a:prstGeom prst="rect">
            <a:avLst/>
          </a:prstGeom>
        </p:spPr>
        <p:txBody>
          <a:bodyPr wrap="none" fromWordArt="1">
            <a:prstTxWarp prst="textPlain">
              <a:avLst>
                <a:gd name="adj" fmla="val 50000"/>
              </a:avLst>
            </a:prstTxWarp>
          </a:bodyPr>
          <a:lstStyle/>
          <a:p>
            <a:pPr algn="ctr"/>
            <a:r>
              <a:rPr lang="en-GB" sz="2800" b="1"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Garamond" panose="02020404030301010803" pitchFamily="18" charset="0"/>
              </a:rPr>
              <a:t>CAUSES OF THE</a:t>
            </a:r>
          </a:p>
          <a:p>
            <a:pPr algn="ctr"/>
            <a:r>
              <a:rPr lang="en-GB" sz="2800" b="1"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Garamond" panose="02020404030301010803" pitchFamily="18" charset="0"/>
              </a:rPr>
              <a:t>GREAT DEPRESSION</a:t>
            </a:r>
          </a:p>
          <a:p>
            <a:pPr algn="ctr"/>
            <a:r>
              <a:rPr lang="en-GB" sz="2800" b="1"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Garamond" panose="02020404030301010803" pitchFamily="18" charset="0"/>
              </a:rPr>
              <a:t>A MULTIMEDIA LEARNING LLC </a:t>
            </a:r>
          </a:p>
          <a:p>
            <a:pPr algn="ctr"/>
            <a:r>
              <a:rPr lang="en-GB" sz="2800" b="1"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Garamond" panose="02020404030301010803" pitchFamily="18" charset="0"/>
              </a:rPr>
              <a:t>U.S. HISTORY </a:t>
            </a:r>
          </a:p>
          <a:p>
            <a:pPr algn="ctr"/>
            <a:r>
              <a:rPr lang="en-GB" sz="2800" b="1"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Garamond" panose="02020404030301010803" pitchFamily="18" charset="0"/>
              </a:rPr>
              <a:t>POWERPOINT PRESENTATION</a:t>
            </a:r>
          </a:p>
          <a:p>
            <a:pPr algn="ctr"/>
            <a:endParaRPr lang="en-GB" sz="2800" b="1"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F371188-D3BB-AB01-AF09-F3CAC83FEE4B}"/>
              </a:ext>
            </a:extLst>
          </p:cNvPr>
          <p:cNvSpPr>
            <a:spLocks noGrp="1"/>
          </p:cNvSpPr>
          <p:nvPr>
            <p:ph type="sldNum" sz="quarter" idx="12"/>
          </p:nvPr>
        </p:nvSpPr>
        <p:spPr/>
        <p:txBody>
          <a:bodyPr/>
          <a:lstStyle/>
          <a:p>
            <a:fld id="{07105178-61DE-4B02-B5BA-78C26F31FE55}" type="slidenum">
              <a:rPr lang="en-US" altLang="en-US"/>
              <a:pPr/>
              <a:t>10</a:t>
            </a:fld>
            <a:endParaRPr lang="en-US" altLang="en-US"/>
          </a:p>
        </p:txBody>
      </p:sp>
      <p:sp>
        <p:nvSpPr>
          <p:cNvPr id="65538" name="Text Box 2">
            <a:extLst>
              <a:ext uri="{FF2B5EF4-FFF2-40B4-BE49-F238E27FC236}">
                <a16:creationId xmlns:a16="http://schemas.microsoft.com/office/drawing/2014/main" id="{7CB74474-126B-912C-62C4-DB3209415569}"/>
              </a:ext>
            </a:extLst>
          </p:cNvPr>
          <p:cNvSpPr txBox="1">
            <a:spLocks noChangeArrowheads="1"/>
          </p:cNvSpPr>
          <p:nvPr/>
        </p:nvSpPr>
        <p:spPr bwMode="auto">
          <a:xfrm>
            <a:off x="533400" y="228600"/>
            <a:ext cx="8305800" cy="576263"/>
          </a:xfrm>
          <a:prstGeom prst="rect">
            <a:avLst/>
          </a:prstGeom>
          <a:solidFill>
            <a:srgbClr val="CEC8AE"/>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Verdana" panose="020B0604030504040204" pitchFamily="34" charset="0"/>
              </a:rPr>
              <a:t>HIGH TARIFFS AND WAR DEBTS</a:t>
            </a:r>
          </a:p>
        </p:txBody>
      </p:sp>
      <p:sp>
        <p:nvSpPr>
          <p:cNvPr id="65539" name="Text Box 3">
            <a:extLst>
              <a:ext uri="{FF2B5EF4-FFF2-40B4-BE49-F238E27FC236}">
                <a16:creationId xmlns:a16="http://schemas.microsoft.com/office/drawing/2014/main" id="{72473B51-9D6F-494D-1760-5888DE5BD494}"/>
              </a:ext>
            </a:extLst>
          </p:cNvPr>
          <p:cNvSpPr txBox="1">
            <a:spLocks noChangeArrowheads="1"/>
          </p:cNvSpPr>
          <p:nvPr/>
        </p:nvSpPr>
        <p:spPr bwMode="auto">
          <a:xfrm>
            <a:off x="457200" y="990600"/>
            <a:ext cx="8458200" cy="5273675"/>
          </a:xfrm>
          <a:prstGeom prst="rect">
            <a:avLst/>
          </a:prstGeom>
          <a:gradFill rotWithShape="1">
            <a:gsLst>
              <a:gs pos="0">
                <a:srgbClr val="5E9EFF"/>
              </a:gs>
              <a:gs pos="39999">
                <a:srgbClr val="85C2FF"/>
              </a:gs>
              <a:gs pos="70000">
                <a:srgbClr val="C4D6EB"/>
              </a:gs>
              <a:gs pos="100000">
                <a:srgbClr val="FFEBFA"/>
              </a:gs>
            </a:gsLst>
            <a:lin ang="5400000" scaled="1"/>
          </a:gra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250000"/>
              <a:buFontTx/>
              <a:buBlip>
                <a:blip r:embed="rId3"/>
              </a:buBlip>
            </a:pPr>
            <a:r>
              <a:rPr lang="en-US" altLang="en-US" sz="2000" b="1">
                <a:latin typeface="Verdana" panose="020B0604030504040204" pitchFamily="34" charset="0"/>
              </a:rPr>
              <a:t>At the end of World War I, European nations owed over $10 billion ($115 billion in 2002 dollars) to their former ally, the United States.  Their economies had been devastated by war and they had no way of paying the money back.</a:t>
            </a:r>
          </a:p>
          <a:p>
            <a:pPr>
              <a:spcBef>
                <a:spcPct val="50000"/>
              </a:spcBef>
              <a:buSzPct val="250000"/>
              <a:buFontTx/>
              <a:buBlip>
                <a:blip r:embed="rId3"/>
              </a:buBlip>
            </a:pPr>
            <a:r>
              <a:rPr lang="en-US" altLang="en-US" sz="2000" b="1">
                <a:latin typeface="Verdana" panose="020B0604030504040204" pitchFamily="34" charset="0"/>
              </a:rPr>
              <a:t>The U.S. insisted their former allies pay the money.  This forced the allies to demand Germany pay the reparations imposed on her as a result of the Treaty of Versailles.  All of this later led to a financial crisis when Europe could not purchase goods from the U.S. This debt contributed to the Great Depression.</a:t>
            </a:r>
          </a:p>
          <a:p>
            <a:pPr>
              <a:spcBef>
                <a:spcPct val="50000"/>
              </a:spcBef>
              <a:buSzPct val="250000"/>
              <a:buFontTx/>
              <a:buBlip>
                <a:blip r:embed="rId3"/>
              </a:buBlip>
            </a:pPr>
            <a:r>
              <a:rPr lang="en-US" altLang="en-US" sz="2000" b="1">
                <a:latin typeface="Verdana" panose="020B0604030504040204" pitchFamily="34" charset="0"/>
              </a:rPr>
              <a:t>In 1922, the U.S. passed the Fordney-Mc Cumber Act, which instituted high tariffs on industrial products. A tariff is a tax on imports. Other nations soon retaliated and world trade declined helping bring on the great depression.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107D262-5C07-8E95-900B-BA6E45037960}"/>
              </a:ext>
            </a:extLst>
          </p:cNvPr>
          <p:cNvSpPr>
            <a:spLocks noGrp="1"/>
          </p:cNvSpPr>
          <p:nvPr>
            <p:ph type="sldNum" sz="quarter" idx="12"/>
          </p:nvPr>
        </p:nvSpPr>
        <p:spPr/>
        <p:txBody>
          <a:bodyPr/>
          <a:lstStyle/>
          <a:p>
            <a:fld id="{68DF50B6-3EC9-4AF2-91B9-87ED050875CB}" type="slidenum">
              <a:rPr lang="en-US" altLang="en-US"/>
              <a:pPr/>
              <a:t>11</a:t>
            </a:fld>
            <a:endParaRPr lang="en-US" altLang="en-US"/>
          </a:p>
        </p:txBody>
      </p:sp>
      <p:sp>
        <p:nvSpPr>
          <p:cNvPr id="67587" name="Text Box 3">
            <a:extLst>
              <a:ext uri="{FF2B5EF4-FFF2-40B4-BE49-F238E27FC236}">
                <a16:creationId xmlns:a16="http://schemas.microsoft.com/office/drawing/2014/main" id="{887A14EE-3B46-3C41-764B-2283B3226430}"/>
              </a:ext>
            </a:extLst>
          </p:cNvPr>
          <p:cNvSpPr txBox="1">
            <a:spLocks noChangeArrowheads="1"/>
          </p:cNvSpPr>
          <p:nvPr/>
        </p:nvSpPr>
        <p:spPr bwMode="auto">
          <a:xfrm>
            <a:off x="533400" y="1143000"/>
            <a:ext cx="3810000" cy="5118100"/>
          </a:xfrm>
          <a:prstGeom prst="rect">
            <a:avLst/>
          </a:prstGeom>
          <a:gradFill rotWithShape="1">
            <a:gsLst>
              <a:gs pos="0">
                <a:srgbClr val="BEE0BE"/>
              </a:gs>
              <a:gs pos="100000">
                <a:srgbClr val="F1CF8B"/>
              </a:gs>
            </a:gsLst>
            <a:lin ang="5400000" scaled="1"/>
          </a:gra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200000"/>
              <a:buFontTx/>
              <a:buBlip>
                <a:blip r:embed="rId3"/>
              </a:buBlip>
            </a:pPr>
            <a:r>
              <a:rPr lang="en-US" altLang="en-US" sz="2200" b="1">
                <a:latin typeface="Verdana" panose="020B0604030504040204" pitchFamily="34" charset="0"/>
              </a:rPr>
              <a:t>Factories were producing products, however wages for workers were not rising enough for them to buy them.  </a:t>
            </a:r>
          </a:p>
          <a:p>
            <a:pPr>
              <a:spcBef>
                <a:spcPct val="50000"/>
              </a:spcBef>
              <a:buSzPct val="200000"/>
              <a:buFontTx/>
              <a:buBlip>
                <a:blip r:embed="rId3"/>
              </a:buBlip>
            </a:pPr>
            <a:r>
              <a:rPr lang="en-US" altLang="en-US" sz="2200" b="1">
                <a:latin typeface="Verdana" panose="020B0604030504040204" pitchFamily="34" charset="0"/>
              </a:rPr>
              <a:t>Too few workers could afford to buy the factory output.  </a:t>
            </a:r>
          </a:p>
          <a:p>
            <a:pPr>
              <a:spcBef>
                <a:spcPct val="50000"/>
              </a:spcBef>
              <a:buSzPct val="200000"/>
              <a:buFontTx/>
              <a:buBlip>
                <a:blip r:embed="rId3"/>
              </a:buBlip>
            </a:pPr>
            <a:r>
              <a:rPr lang="en-US" altLang="en-US" sz="2200" b="1">
                <a:latin typeface="Verdana" panose="020B0604030504040204" pitchFamily="34" charset="0"/>
              </a:rPr>
              <a:t>The surplus products could not be sold overseas due to high tariffs and lack of money in Europe.</a:t>
            </a:r>
          </a:p>
        </p:txBody>
      </p:sp>
      <p:pic>
        <p:nvPicPr>
          <p:cNvPr id="67588" name="Picture 4">
            <a:extLst>
              <a:ext uri="{FF2B5EF4-FFF2-40B4-BE49-F238E27FC236}">
                <a16:creationId xmlns:a16="http://schemas.microsoft.com/office/drawing/2014/main" id="{FA3EC2FD-AA51-9818-B37E-27CAABA00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14400"/>
            <a:ext cx="40386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326D05"/>
                </a:solidFill>
                <a:miter lim="800000"/>
                <a:headEnd/>
                <a:tailEnd/>
              </a14:hiddenLine>
            </a:ext>
          </a:extLst>
        </p:spPr>
      </p:pic>
      <p:pic>
        <p:nvPicPr>
          <p:cNvPr id="67589" name="Picture 5">
            <a:extLst>
              <a:ext uri="{FF2B5EF4-FFF2-40B4-BE49-F238E27FC236}">
                <a16:creationId xmlns:a16="http://schemas.microsoft.com/office/drawing/2014/main" id="{86643028-EEF5-DA33-CBBC-3DD09202C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952" t="6006" r="10715" b="5411"/>
          <a:stretch>
            <a:fillRect/>
          </a:stretch>
        </p:blipFill>
        <p:spPr bwMode="auto">
          <a:xfrm>
            <a:off x="4800600" y="3657600"/>
            <a:ext cx="3581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326D05"/>
                </a:solidFill>
                <a:miter lim="800000"/>
                <a:headEnd/>
                <a:tailEnd/>
              </a14:hiddenLine>
            </a:ext>
          </a:extLst>
        </p:spPr>
      </p:pic>
      <p:sp>
        <p:nvSpPr>
          <p:cNvPr id="67590" name="Text Box 6">
            <a:extLst>
              <a:ext uri="{FF2B5EF4-FFF2-40B4-BE49-F238E27FC236}">
                <a16:creationId xmlns:a16="http://schemas.microsoft.com/office/drawing/2014/main" id="{7E634D03-E21D-5A8F-599C-53C8E91CC200}"/>
              </a:ext>
            </a:extLst>
          </p:cNvPr>
          <p:cNvSpPr txBox="1">
            <a:spLocks noChangeArrowheads="1"/>
          </p:cNvSpPr>
          <p:nvPr/>
        </p:nvSpPr>
        <p:spPr bwMode="auto">
          <a:xfrm>
            <a:off x="381000" y="228600"/>
            <a:ext cx="8229600" cy="519113"/>
          </a:xfrm>
          <a:prstGeom prst="rect">
            <a:avLst/>
          </a:prstGeom>
          <a:solidFill>
            <a:srgbClr val="F1CF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Verdana" panose="020B0604030504040204" pitchFamily="34" charset="0"/>
              </a:rPr>
              <a:t>OVERPRODUCTION IN INDUSTRY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42735AA-12A0-5B6D-AC37-102FA459BFCF}"/>
              </a:ext>
            </a:extLst>
          </p:cNvPr>
          <p:cNvSpPr>
            <a:spLocks noGrp="1"/>
          </p:cNvSpPr>
          <p:nvPr>
            <p:ph type="sldNum" sz="quarter" idx="12"/>
          </p:nvPr>
        </p:nvSpPr>
        <p:spPr/>
        <p:txBody>
          <a:bodyPr/>
          <a:lstStyle/>
          <a:p>
            <a:fld id="{F8A25F14-8271-476E-8DE3-76B8E0AE89EB}" type="slidenum">
              <a:rPr lang="en-US" altLang="en-US"/>
              <a:pPr/>
              <a:t>12</a:t>
            </a:fld>
            <a:endParaRPr lang="en-US" altLang="en-US"/>
          </a:p>
        </p:txBody>
      </p:sp>
      <p:sp>
        <p:nvSpPr>
          <p:cNvPr id="69634" name="Text Box 2">
            <a:extLst>
              <a:ext uri="{FF2B5EF4-FFF2-40B4-BE49-F238E27FC236}">
                <a16:creationId xmlns:a16="http://schemas.microsoft.com/office/drawing/2014/main" id="{58538A5F-A65C-D594-E242-AF14EA6B9755}"/>
              </a:ext>
            </a:extLst>
          </p:cNvPr>
          <p:cNvSpPr txBox="1">
            <a:spLocks noChangeArrowheads="1"/>
          </p:cNvSpPr>
          <p:nvPr/>
        </p:nvSpPr>
        <p:spPr bwMode="auto">
          <a:xfrm>
            <a:off x="381000" y="228600"/>
            <a:ext cx="8610600" cy="519113"/>
          </a:xfrm>
          <a:prstGeom prst="rect">
            <a:avLst/>
          </a:prstGeom>
          <a:solidFill>
            <a:srgbClr val="C5C5FF"/>
          </a:soli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Verdana" panose="020B0604030504040204" pitchFamily="34" charset="0"/>
              </a:rPr>
              <a:t>FARM OVERPRODUCTION</a:t>
            </a:r>
          </a:p>
        </p:txBody>
      </p:sp>
      <p:sp>
        <p:nvSpPr>
          <p:cNvPr id="69635" name="Text Box 3">
            <a:extLst>
              <a:ext uri="{FF2B5EF4-FFF2-40B4-BE49-F238E27FC236}">
                <a16:creationId xmlns:a16="http://schemas.microsoft.com/office/drawing/2014/main" id="{50DB49C5-8692-1ABB-BC0D-F999778887F3}"/>
              </a:ext>
            </a:extLst>
          </p:cNvPr>
          <p:cNvSpPr txBox="1">
            <a:spLocks noChangeArrowheads="1"/>
          </p:cNvSpPr>
          <p:nvPr/>
        </p:nvSpPr>
        <p:spPr bwMode="auto">
          <a:xfrm>
            <a:off x="304800" y="838200"/>
            <a:ext cx="5486400" cy="5578475"/>
          </a:xfrm>
          <a:prstGeom prst="rect">
            <a:avLst/>
          </a:prstGeom>
          <a:gradFill rotWithShape="1">
            <a:gsLst>
              <a:gs pos="0">
                <a:schemeClr val="accent1"/>
              </a:gs>
              <a:gs pos="100000">
                <a:srgbClr val="C5C5FF"/>
              </a:gs>
            </a:gsLst>
            <a:lin ang="5400000" scaled="1"/>
          </a:gra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en-US" altLang="en-US" sz="2000" b="1">
                <a:latin typeface="Verdana" panose="020B0604030504040204" pitchFamily="34" charset="0"/>
              </a:rPr>
              <a:t>Due to surpluses and overproduction, farm incomes dropped throughout the 1920’s.  </a:t>
            </a:r>
          </a:p>
          <a:p>
            <a:pPr>
              <a:spcBef>
                <a:spcPct val="50000"/>
              </a:spcBef>
              <a:buFontTx/>
              <a:buBlip>
                <a:blip r:embed="rId3"/>
              </a:buBlip>
            </a:pPr>
            <a:r>
              <a:rPr lang="en-US" altLang="en-US" sz="2000" b="1">
                <a:latin typeface="Verdana" panose="020B0604030504040204" pitchFamily="34" charset="0"/>
              </a:rPr>
              <a:t>The price of farm land fell from $69 per acre in 1920 t0 $31 in 1930.   </a:t>
            </a:r>
          </a:p>
          <a:p>
            <a:pPr>
              <a:spcBef>
                <a:spcPct val="50000"/>
              </a:spcBef>
              <a:buFontTx/>
              <a:buBlip>
                <a:blip r:embed="rId3"/>
              </a:buBlip>
            </a:pPr>
            <a:r>
              <a:rPr lang="en-US" altLang="en-US" sz="2000" b="1">
                <a:latin typeface="Verdana" panose="020B0604030504040204" pitchFamily="34" charset="0"/>
              </a:rPr>
              <a:t>Agriculture was in a depression which began in 1920, lasting until the outbreak of World War II in 1939.</a:t>
            </a:r>
          </a:p>
          <a:p>
            <a:pPr>
              <a:spcBef>
                <a:spcPct val="50000"/>
              </a:spcBef>
              <a:buFontTx/>
              <a:buBlip>
                <a:blip r:embed="rId3"/>
              </a:buBlip>
            </a:pPr>
            <a:r>
              <a:rPr lang="en-US" altLang="en-US" sz="2000" b="1">
                <a:latin typeface="Verdana" panose="020B0604030504040204" pitchFamily="34" charset="0"/>
              </a:rPr>
              <a:t>In 1929 the average annual income for an American family was $750, but for farm families it was only $273. </a:t>
            </a:r>
          </a:p>
          <a:p>
            <a:pPr>
              <a:spcBef>
                <a:spcPct val="50000"/>
              </a:spcBef>
              <a:buFontTx/>
              <a:buBlip>
                <a:blip r:embed="rId3"/>
              </a:buBlip>
            </a:pPr>
            <a:r>
              <a:rPr lang="en-US" altLang="en-US" sz="2000" b="1">
                <a:latin typeface="Verdana" panose="020B0604030504040204" pitchFamily="34" charset="0"/>
              </a:rPr>
              <a:t>The problems in the agricultural sector had a large impact since 30% of Americans still lived on farms. </a:t>
            </a:r>
          </a:p>
        </p:txBody>
      </p:sp>
      <p:pic>
        <p:nvPicPr>
          <p:cNvPr id="69637" name="Picture 5" descr="Image, Source: intermediary roll film">
            <a:extLst>
              <a:ext uri="{FF2B5EF4-FFF2-40B4-BE49-F238E27FC236}">
                <a16:creationId xmlns:a16="http://schemas.microsoft.com/office/drawing/2014/main" id="{2F3EE3CD-6A87-E126-9730-864E50739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0"/>
            <a:ext cx="3114675" cy="4000500"/>
          </a:xfrm>
          <a:prstGeom prst="rect">
            <a:avLst/>
          </a:prstGeom>
          <a:noFill/>
          <a:extLst>
            <a:ext uri="{909E8E84-426E-40DD-AFC4-6F175D3DCCD1}">
              <a14:hiddenFill xmlns:a14="http://schemas.microsoft.com/office/drawing/2010/main">
                <a:solidFill>
                  <a:srgbClr val="FFFFFF"/>
                </a:solidFill>
              </a14:hiddenFill>
            </a:ext>
          </a:extLst>
        </p:spPr>
      </p:pic>
      <p:sp>
        <p:nvSpPr>
          <p:cNvPr id="69638" name="Text Box 6">
            <a:extLst>
              <a:ext uri="{FF2B5EF4-FFF2-40B4-BE49-F238E27FC236}">
                <a16:creationId xmlns:a16="http://schemas.microsoft.com/office/drawing/2014/main" id="{EDB0A733-B077-9D69-CB46-14A170CC1F77}"/>
              </a:ext>
            </a:extLst>
          </p:cNvPr>
          <p:cNvSpPr txBox="1">
            <a:spLocks noChangeArrowheads="1"/>
          </p:cNvSpPr>
          <p:nvPr/>
        </p:nvSpPr>
        <p:spPr bwMode="auto">
          <a:xfrm>
            <a:off x="6172200" y="5638800"/>
            <a:ext cx="2514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latin typeface="Verdana" panose="020B0604030504040204" pitchFamily="34" charset="0"/>
              </a:rPr>
              <a:t>Surplus ears of corn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B4041F7-8343-16D5-61FC-74CB29BFA9D1}"/>
              </a:ext>
            </a:extLst>
          </p:cNvPr>
          <p:cNvSpPr>
            <a:spLocks noGrp="1"/>
          </p:cNvSpPr>
          <p:nvPr>
            <p:ph type="sldNum" sz="quarter" idx="12"/>
          </p:nvPr>
        </p:nvSpPr>
        <p:spPr/>
        <p:txBody>
          <a:bodyPr/>
          <a:lstStyle/>
          <a:p>
            <a:fld id="{83A88DE4-E36B-4712-BB51-4F2EA46B6F58}" type="slidenum">
              <a:rPr lang="en-US" altLang="en-US"/>
              <a:pPr/>
              <a:t>13</a:t>
            </a:fld>
            <a:endParaRPr lang="en-US" altLang="en-US"/>
          </a:p>
        </p:txBody>
      </p:sp>
      <p:graphicFrame>
        <p:nvGraphicFramePr>
          <p:cNvPr id="102402" name="Group 2">
            <a:extLst>
              <a:ext uri="{FF2B5EF4-FFF2-40B4-BE49-F238E27FC236}">
                <a16:creationId xmlns:a16="http://schemas.microsoft.com/office/drawing/2014/main" id="{DAE1E1B6-A53A-AE49-7454-0B744B615598}"/>
              </a:ext>
            </a:extLst>
          </p:cNvPr>
          <p:cNvGraphicFramePr>
            <a:graphicFrameLocks noGrp="1"/>
          </p:cNvGraphicFramePr>
          <p:nvPr/>
        </p:nvGraphicFramePr>
        <p:xfrm>
          <a:off x="304800" y="1676400"/>
          <a:ext cx="8534400" cy="4433888"/>
        </p:xfrm>
        <a:graphic>
          <a:graphicData uri="http://schemas.openxmlformats.org/drawingml/2006/table">
            <a:tbl>
              <a:tblPr/>
              <a:tblGrid>
                <a:gridCol w="2844800">
                  <a:extLst>
                    <a:ext uri="{9D8B030D-6E8A-4147-A177-3AD203B41FA5}">
                      <a16:colId xmlns:a16="http://schemas.microsoft.com/office/drawing/2014/main" val="3539424192"/>
                    </a:ext>
                  </a:extLst>
                </a:gridCol>
                <a:gridCol w="2844800">
                  <a:extLst>
                    <a:ext uri="{9D8B030D-6E8A-4147-A177-3AD203B41FA5}">
                      <a16:colId xmlns:a16="http://schemas.microsoft.com/office/drawing/2014/main" val="313065548"/>
                    </a:ext>
                  </a:extLst>
                </a:gridCol>
                <a:gridCol w="2844800">
                  <a:extLst>
                    <a:ext uri="{9D8B030D-6E8A-4147-A177-3AD203B41FA5}">
                      <a16:colId xmlns:a16="http://schemas.microsoft.com/office/drawing/2014/main" val="2902670346"/>
                    </a:ext>
                  </a:extLst>
                </a:gridCol>
              </a:tblGrid>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Agricultural 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1912-1913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1932-1933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650158080"/>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Corn (per bushel)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176892853"/>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Wheat </a:t>
                      </a:r>
                      <a:r>
                        <a:rPr kumimoji="0" lang="en-US" altLang="en-US" sz="1800" b="1" i="0" u="none" strike="noStrike" cap="none" normalizeH="0" baseline="0">
                          <a:ln>
                            <a:noFill/>
                          </a:ln>
                          <a:solidFill>
                            <a:schemeClr val="tx1"/>
                          </a:solidFill>
                          <a:effectLst/>
                          <a:latin typeface="Verdana" panose="020B0604030504040204" pitchFamily="34" charset="0"/>
                        </a:rPr>
                        <a:t>(per bushel)</a:t>
                      </a:r>
                      <a:endParaRPr kumimoji="0" lang="en-US" altLang="en-US" sz="2000" b="1" i="0" u="none" strike="noStrike" cap="none" normalizeH="0" baseline="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1503518809"/>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Oats (per bushel)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1332748816"/>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Butter (per lb)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561161951"/>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Butterfat (per lb)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305791668"/>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Wool (per lb)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3709590502"/>
                  </a:ext>
                </a:extLst>
              </a:tr>
              <a:tr h="452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Hogs (per cwt)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3.80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3590335666"/>
                  </a:ext>
                </a:extLst>
              </a:tr>
              <a:tr h="450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Milk (per cwt)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75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E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anose="020B0604030504040204" pitchFamily="34"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DB1FF"/>
                    </a:solidFill>
                  </a:tcPr>
                </a:tc>
                <a:extLst>
                  <a:ext uri="{0D108BD9-81ED-4DB2-BD59-A6C34878D82A}">
                    <a16:rowId xmlns:a16="http://schemas.microsoft.com/office/drawing/2014/main" val="2432437589"/>
                  </a:ext>
                </a:extLst>
              </a:tr>
            </a:tbl>
          </a:graphicData>
        </a:graphic>
      </p:graphicFrame>
      <p:sp>
        <p:nvSpPr>
          <p:cNvPr id="102444" name="Text Box 44">
            <a:extLst>
              <a:ext uri="{FF2B5EF4-FFF2-40B4-BE49-F238E27FC236}">
                <a16:creationId xmlns:a16="http://schemas.microsoft.com/office/drawing/2014/main" id="{6B4C4C5B-6499-A972-8FF6-8716B8359868}"/>
              </a:ext>
            </a:extLst>
          </p:cNvPr>
          <p:cNvSpPr txBox="1">
            <a:spLocks noChangeArrowheads="1"/>
          </p:cNvSpPr>
          <p:nvPr/>
        </p:nvSpPr>
        <p:spPr bwMode="auto">
          <a:xfrm>
            <a:off x="533400" y="533400"/>
            <a:ext cx="8077200" cy="822325"/>
          </a:xfrm>
          <a:prstGeom prst="rect">
            <a:avLst/>
          </a:prstGeom>
          <a:gradFill rotWithShape="0">
            <a:gsLst>
              <a:gs pos="0">
                <a:srgbClr val="ACFEBA"/>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altLang="en-US" sz="2400" b="1">
                <a:latin typeface="Verdana" panose="020B0604030504040204" pitchFamily="34" charset="0"/>
                <a:ea typeface="ＭＳ Ｐゴシック" panose="020B0600070205080204" pitchFamily="34" charset="-128"/>
              </a:rPr>
              <a:t>Table shows the sharp decline in the prices of various products from American farms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3ABD882-3BFD-1688-6F03-ABE629E82FE4}"/>
              </a:ext>
            </a:extLst>
          </p:cNvPr>
          <p:cNvSpPr>
            <a:spLocks noGrp="1"/>
          </p:cNvSpPr>
          <p:nvPr>
            <p:ph type="sldNum" sz="quarter" idx="12"/>
          </p:nvPr>
        </p:nvSpPr>
        <p:spPr/>
        <p:txBody>
          <a:bodyPr/>
          <a:lstStyle/>
          <a:p>
            <a:fld id="{0C4F90F1-F230-48A3-A5AB-542C7FB3D770}" type="slidenum">
              <a:rPr lang="en-US" altLang="en-US"/>
              <a:pPr/>
              <a:t>14</a:t>
            </a:fld>
            <a:endParaRPr lang="en-US" altLang="en-US"/>
          </a:p>
        </p:txBody>
      </p:sp>
      <p:pic>
        <p:nvPicPr>
          <p:cNvPr id="75778" name="Picture 2">
            <a:extLst>
              <a:ext uri="{FF2B5EF4-FFF2-40B4-BE49-F238E27FC236}">
                <a16:creationId xmlns:a16="http://schemas.microsoft.com/office/drawing/2014/main" id="{E2A091DD-3F34-4480-C0F9-F43A6C66E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
            <a:ext cx="37338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a:extLst>
              <a:ext uri="{FF2B5EF4-FFF2-40B4-BE49-F238E27FC236}">
                <a16:creationId xmlns:a16="http://schemas.microsoft.com/office/drawing/2014/main" id="{3B7D9454-4075-5513-C80F-CB58D00A7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6"/>
          <a:stretch>
            <a:fillRect/>
          </a:stretch>
        </p:blipFill>
        <p:spPr bwMode="auto">
          <a:xfrm>
            <a:off x="76200" y="3013075"/>
            <a:ext cx="6705600" cy="37687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781" name="Text Box 5">
            <a:extLst>
              <a:ext uri="{FF2B5EF4-FFF2-40B4-BE49-F238E27FC236}">
                <a16:creationId xmlns:a16="http://schemas.microsoft.com/office/drawing/2014/main" id="{C4CB4004-0F99-6852-A7CD-F2BE1D29989D}"/>
              </a:ext>
            </a:extLst>
          </p:cNvPr>
          <p:cNvSpPr txBox="1">
            <a:spLocks noChangeArrowheads="1"/>
          </p:cNvSpPr>
          <p:nvPr/>
        </p:nvSpPr>
        <p:spPr bwMode="auto">
          <a:xfrm>
            <a:off x="152400" y="200025"/>
            <a:ext cx="5029200" cy="2543175"/>
          </a:xfrm>
          <a:prstGeom prst="rect">
            <a:avLst/>
          </a:prstGeom>
          <a:gradFill rotWithShape="1">
            <a:gsLst>
              <a:gs pos="0">
                <a:srgbClr val="A1FDC6"/>
              </a:gs>
              <a:gs pos="50000">
                <a:srgbClr val="A1FDC6">
                  <a:gamma/>
                  <a:tint val="0"/>
                  <a:invGamma/>
                </a:srgbClr>
              </a:gs>
              <a:gs pos="100000">
                <a:srgbClr val="A1FDC6"/>
              </a:gs>
            </a:gsLst>
            <a:lin ang="189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In the 1928 presidential contest, Democratic New York Governor Al Smith ran against Republican Secretary of Commerce Herbert Hoover. Many were suspicious of Smith who was Catholic, while Hoover was popular for feeding starving Europeans after WWI.</a:t>
            </a:r>
          </a:p>
        </p:txBody>
      </p:sp>
      <p:pic>
        <p:nvPicPr>
          <p:cNvPr id="75782" name="Picture 6">
            <a:extLst>
              <a:ext uri="{FF2B5EF4-FFF2-40B4-BE49-F238E27FC236}">
                <a16:creationId xmlns:a16="http://schemas.microsoft.com/office/drawing/2014/main" id="{1E58C881-011D-8489-39DC-09097D281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751" t="9375" r="4759" b="14063"/>
          <a:stretch>
            <a:fillRect/>
          </a:stretch>
        </p:blipFill>
        <p:spPr bwMode="auto">
          <a:xfrm>
            <a:off x="6842125" y="3505200"/>
            <a:ext cx="22256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3" name="Text Box 7">
            <a:extLst>
              <a:ext uri="{FF2B5EF4-FFF2-40B4-BE49-F238E27FC236}">
                <a16:creationId xmlns:a16="http://schemas.microsoft.com/office/drawing/2014/main" id="{DE4B5CFE-94E0-E56D-7D4D-CDB052AF97C4}"/>
              </a:ext>
            </a:extLst>
          </p:cNvPr>
          <p:cNvSpPr txBox="1">
            <a:spLocks noChangeArrowheads="1"/>
          </p:cNvSpPr>
          <p:nvPr/>
        </p:nvSpPr>
        <p:spPr bwMode="auto">
          <a:xfrm>
            <a:off x="7772400" y="6096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bg1"/>
                </a:solidFill>
                <a:latin typeface="Verdana" panose="020B0604030504040204" pitchFamily="34" charset="0"/>
              </a:rPr>
              <a:t>Al Smith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9ACB2EA-4399-E86D-9488-A6809C467E82}"/>
              </a:ext>
            </a:extLst>
          </p:cNvPr>
          <p:cNvSpPr>
            <a:spLocks noGrp="1"/>
          </p:cNvSpPr>
          <p:nvPr>
            <p:ph type="sldNum" sz="quarter" idx="12"/>
          </p:nvPr>
        </p:nvSpPr>
        <p:spPr/>
        <p:txBody>
          <a:bodyPr/>
          <a:lstStyle/>
          <a:p>
            <a:fld id="{0A746809-1CE4-4768-9D52-7A8510BAB26D}" type="slidenum">
              <a:rPr lang="en-US" altLang="en-US"/>
              <a:pPr/>
              <a:t>15</a:t>
            </a:fld>
            <a:endParaRPr lang="en-US" altLang="en-US"/>
          </a:p>
        </p:txBody>
      </p:sp>
      <p:sp>
        <p:nvSpPr>
          <p:cNvPr id="73730" name="Text Box 2">
            <a:extLst>
              <a:ext uri="{FF2B5EF4-FFF2-40B4-BE49-F238E27FC236}">
                <a16:creationId xmlns:a16="http://schemas.microsoft.com/office/drawing/2014/main" id="{75D154CA-5C10-8AD7-3F37-EA089B786450}"/>
              </a:ext>
            </a:extLst>
          </p:cNvPr>
          <p:cNvSpPr txBox="1">
            <a:spLocks noChangeArrowheads="1"/>
          </p:cNvSpPr>
          <p:nvPr/>
        </p:nvSpPr>
        <p:spPr bwMode="auto">
          <a:xfrm>
            <a:off x="228600" y="76200"/>
            <a:ext cx="8763000" cy="714375"/>
          </a:xfrm>
          <a:prstGeom prst="rect">
            <a:avLst/>
          </a:prstGeom>
          <a:gradFill rotWithShape="1">
            <a:gsLst>
              <a:gs pos="0">
                <a:srgbClr val="99B7DF"/>
              </a:gs>
              <a:gs pos="100000">
                <a:srgbClr val="FFFFFF"/>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Hoover’s winning platform was based on continued prosperity</a:t>
            </a:r>
          </a:p>
        </p:txBody>
      </p:sp>
      <p:pic>
        <p:nvPicPr>
          <p:cNvPr id="73731" name="Picture 3">
            <a:extLst>
              <a:ext uri="{FF2B5EF4-FFF2-40B4-BE49-F238E27FC236}">
                <a16:creationId xmlns:a16="http://schemas.microsoft.com/office/drawing/2014/main" id="{E9E15B60-CE26-6750-2526-81E9B1751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066800"/>
            <a:ext cx="4175125" cy="5638800"/>
          </a:xfrm>
          <a:prstGeom prst="rect">
            <a:avLst/>
          </a:prstGeom>
          <a:noFill/>
          <a:ln w="9525">
            <a:solidFill>
              <a:srgbClr val="326D05"/>
            </a:solidFill>
            <a:miter lim="800000"/>
            <a:headEnd/>
            <a:tailEnd/>
          </a:ln>
          <a:extLst>
            <a:ext uri="{909E8E84-426E-40DD-AFC4-6F175D3DCCD1}">
              <a14:hiddenFill xmlns:a14="http://schemas.microsoft.com/office/drawing/2010/main">
                <a:solidFill>
                  <a:srgbClr val="FFFFFF"/>
                </a:solidFill>
              </a14:hiddenFill>
            </a:ext>
          </a:extLst>
        </p:spPr>
      </p:pic>
      <p:sp>
        <p:nvSpPr>
          <p:cNvPr id="73732" name="Text Box 4">
            <a:extLst>
              <a:ext uri="{FF2B5EF4-FFF2-40B4-BE49-F238E27FC236}">
                <a16:creationId xmlns:a16="http://schemas.microsoft.com/office/drawing/2014/main" id="{92F06C2E-74E9-D2BB-B57F-01F7E02CFF5D}"/>
              </a:ext>
            </a:extLst>
          </p:cNvPr>
          <p:cNvSpPr txBox="1">
            <a:spLocks noChangeArrowheads="1"/>
          </p:cNvSpPr>
          <p:nvPr/>
        </p:nvSpPr>
        <p:spPr bwMode="auto">
          <a:xfrm>
            <a:off x="4343400" y="914400"/>
            <a:ext cx="4724400" cy="1930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“We in America today are nearer to the final triumph over poverty than ever before in the history of any land. The poorhouse is vanishing from among us.”  1928</a:t>
            </a:r>
          </a:p>
        </p:txBody>
      </p:sp>
      <p:pic>
        <p:nvPicPr>
          <p:cNvPr id="73734" name="hoover.mp3">
            <a:hlinkClick r:id="" action="ppaction://media"/>
            <a:extLst>
              <a:ext uri="{FF2B5EF4-FFF2-40B4-BE49-F238E27FC236}">
                <a16:creationId xmlns:a16="http://schemas.microsoft.com/office/drawing/2014/main" id="{AE861751-7A96-027F-A4C7-5AFC601805D8}"/>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400800" y="3429000"/>
            <a:ext cx="381000" cy="304800"/>
          </a:xfrm>
          <a:prstGeom prst="rect">
            <a:avLst/>
          </a:prstGeom>
          <a:solidFill>
            <a:srgbClr val="E5A0FE"/>
          </a:solidFill>
          <a:ln w="19050">
            <a:solidFill>
              <a:srgbClr val="000000"/>
            </a:solidFill>
            <a:miter lim="800000"/>
            <a:headEnd/>
            <a:tailEnd/>
          </a:ln>
        </p:spPr>
      </p:pic>
      <p:pic>
        <p:nvPicPr>
          <p:cNvPr id="73736" name="Picture 8">
            <a:extLst>
              <a:ext uri="{FF2B5EF4-FFF2-40B4-BE49-F238E27FC236}">
                <a16:creationId xmlns:a16="http://schemas.microsoft.com/office/drawing/2014/main" id="{3839D43F-9576-8965-3D0C-2822CE4867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13" t="10001" r="4639" b="10001"/>
          <a:stretch>
            <a:fillRect/>
          </a:stretch>
        </p:blipFill>
        <p:spPr bwMode="auto">
          <a:xfrm>
            <a:off x="4343400" y="2895600"/>
            <a:ext cx="348297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73737" name="hoover.mp3">
            <a:hlinkClick r:id="" action="ppaction://media"/>
            <a:extLst>
              <a:ext uri="{FF2B5EF4-FFF2-40B4-BE49-F238E27FC236}">
                <a16:creationId xmlns:a16="http://schemas.microsoft.com/office/drawing/2014/main" id="{3494E10F-A42E-B809-A6A7-D2F77E2DE6FA}"/>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382000" y="3276600"/>
            <a:ext cx="244475" cy="244475"/>
          </a:xfrm>
          <a:prstGeom prst="rect">
            <a:avLst/>
          </a:prstGeom>
          <a:solidFill>
            <a:srgbClr val="FFCCFF"/>
          </a:solidFill>
        </p:spPr>
      </p:pic>
      <p:sp>
        <p:nvSpPr>
          <p:cNvPr id="73738" name="Text Box 10">
            <a:extLst>
              <a:ext uri="{FF2B5EF4-FFF2-40B4-BE49-F238E27FC236}">
                <a16:creationId xmlns:a16="http://schemas.microsoft.com/office/drawing/2014/main" id="{D3A2D5B6-1C9C-7479-3638-C65801ACB384}"/>
              </a:ext>
            </a:extLst>
          </p:cNvPr>
          <p:cNvSpPr txBox="1">
            <a:spLocks noChangeArrowheads="1"/>
          </p:cNvSpPr>
          <p:nvPr/>
        </p:nvSpPr>
        <p:spPr bwMode="auto">
          <a:xfrm>
            <a:off x="7848600" y="3733800"/>
            <a:ext cx="1295400" cy="11874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en-US" altLang="en-US" sz="1200" b="1">
                <a:latin typeface="Verdana" panose="020B0604030504040204" pitchFamily="34" charset="0"/>
              </a:rPr>
              <a:t>Hoover accepting the Republican nomination for president</a:t>
            </a:r>
          </a:p>
        </p:txBody>
      </p:sp>
      <p:pic>
        <p:nvPicPr>
          <p:cNvPr id="73740" name="Picture 12" descr="Hoover, Herbert Political Button">
            <a:extLst>
              <a:ext uri="{FF2B5EF4-FFF2-40B4-BE49-F238E27FC236}">
                <a16:creationId xmlns:a16="http://schemas.microsoft.com/office/drawing/2014/main" id="{333DFF98-43B0-EA4E-3E02-15B56B6C53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6667" r="3171" b="6667"/>
          <a:stretch>
            <a:fillRect/>
          </a:stretch>
        </p:blipFill>
        <p:spPr bwMode="auto">
          <a:xfrm>
            <a:off x="7848600" y="5257800"/>
            <a:ext cx="1219200" cy="113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2571" fill="hold"/>
                                        <p:tgtEl>
                                          <p:spTgt spid="7373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373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12571" fill="hold"/>
                                        <p:tgtEl>
                                          <p:spTgt spid="73734"/>
                                        </p:tgtEl>
                                      </p:cBhvr>
                                    </p:cmd>
                                  </p:childTnLst>
                                </p:cTn>
                              </p:par>
                            </p:childTnLst>
                          </p:cTn>
                        </p:par>
                      </p:childTnLst>
                    </p:cTn>
                  </p:par>
                </p:childTnLst>
              </p:cTn>
              <p:nextCondLst>
                <p:cond evt="onClick" delay="0">
                  <p:tgtEl>
                    <p:spTgt spid="7373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3734"/>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373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A0FC79C-4364-ACCC-D6EF-E82E3B02185A}"/>
              </a:ext>
            </a:extLst>
          </p:cNvPr>
          <p:cNvSpPr>
            <a:spLocks noGrp="1"/>
          </p:cNvSpPr>
          <p:nvPr>
            <p:ph type="sldNum" sz="quarter" idx="12"/>
          </p:nvPr>
        </p:nvSpPr>
        <p:spPr/>
        <p:txBody>
          <a:bodyPr/>
          <a:lstStyle/>
          <a:p>
            <a:fld id="{AA02885F-2E63-422F-AEFC-637B57A1AFCF}" type="slidenum">
              <a:rPr lang="en-US" altLang="en-US"/>
              <a:pPr/>
              <a:t>16</a:t>
            </a:fld>
            <a:endParaRPr lang="en-US" altLang="en-US"/>
          </a:p>
        </p:txBody>
      </p:sp>
      <p:pic>
        <p:nvPicPr>
          <p:cNvPr id="112645" name="Picture 5" descr="Victory Headline">
            <a:extLst>
              <a:ext uri="{FF2B5EF4-FFF2-40B4-BE49-F238E27FC236}">
                <a16:creationId xmlns:a16="http://schemas.microsoft.com/office/drawing/2014/main" id="{ACA68942-852C-3F4B-52E4-39851E2BF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72" r="-893"/>
          <a:stretch>
            <a:fillRect/>
          </a:stretch>
        </p:blipFill>
        <p:spPr bwMode="auto">
          <a:xfrm>
            <a:off x="304800" y="152400"/>
            <a:ext cx="8610600" cy="6510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CEBC86E-F339-2AB0-0A0B-48CFE028C682}"/>
              </a:ext>
            </a:extLst>
          </p:cNvPr>
          <p:cNvSpPr>
            <a:spLocks noGrp="1"/>
          </p:cNvSpPr>
          <p:nvPr>
            <p:ph type="sldNum" sz="quarter" idx="12"/>
          </p:nvPr>
        </p:nvSpPr>
        <p:spPr/>
        <p:txBody>
          <a:bodyPr/>
          <a:lstStyle/>
          <a:p>
            <a:fld id="{69117A74-0246-4BD3-834B-D64453B531A6}" type="slidenum">
              <a:rPr lang="en-US" altLang="en-US"/>
              <a:pPr/>
              <a:t>17</a:t>
            </a:fld>
            <a:endParaRPr lang="en-US" altLang="en-US"/>
          </a:p>
        </p:txBody>
      </p:sp>
      <p:sp>
        <p:nvSpPr>
          <p:cNvPr id="94212" name="Text Box 4">
            <a:extLst>
              <a:ext uri="{FF2B5EF4-FFF2-40B4-BE49-F238E27FC236}">
                <a16:creationId xmlns:a16="http://schemas.microsoft.com/office/drawing/2014/main" id="{CA6FA3A9-54ED-EC95-E107-87626B2D4C97}"/>
              </a:ext>
            </a:extLst>
          </p:cNvPr>
          <p:cNvSpPr txBox="1">
            <a:spLocks noChangeArrowheads="1"/>
          </p:cNvSpPr>
          <p:nvPr/>
        </p:nvSpPr>
        <p:spPr bwMode="auto">
          <a:xfrm>
            <a:off x="6096000" y="1600200"/>
            <a:ext cx="2895600" cy="4799013"/>
          </a:xfrm>
          <a:prstGeom prst="rect">
            <a:avLst/>
          </a:prstGeom>
          <a:solidFill>
            <a:srgbClr val="B9DFAB"/>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latin typeface="Verdana" panose="020B0604030504040204" pitchFamily="34" charset="0"/>
              </a:rPr>
              <a:t>"I do not believe that the power and duty of the General Government ought to be extended to the relief of individual suffering. . . . The lesson should be constantly enforced that though the people support the Government the Government should not support the people." </a:t>
            </a:r>
          </a:p>
          <a:p>
            <a:pPr algn="ctr"/>
            <a:r>
              <a:rPr lang="en-US" altLang="en-US" b="1">
                <a:latin typeface="Verdana" panose="020B0604030504040204" pitchFamily="34" charset="0"/>
              </a:rPr>
              <a:t>(1930) </a:t>
            </a:r>
          </a:p>
        </p:txBody>
      </p:sp>
      <p:pic>
        <p:nvPicPr>
          <p:cNvPr id="94213" name="Picture 5">
            <a:extLst>
              <a:ext uri="{FF2B5EF4-FFF2-40B4-BE49-F238E27FC236}">
                <a16:creationId xmlns:a16="http://schemas.microsoft.com/office/drawing/2014/main" id="{D32C7550-16BA-1438-B99E-769350E60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55" t="13284" r="12900" b="12061"/>
          <a:stretch>
            <a:fillRect/>
          </a:stretch>
        </p:blipFill>
        <p:spPr bwMode="auto">
          <a:xfrm>
            <a:off x="228600" y="1600200"/>
            <a:ext cx="5715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Text Box 6">
            <a:extLst>
              <a:ext uri="{FF2B5EF4-FFF2-40B4-BE49-F238E27FC236}">
                <a16:creationId xmlns:a16="http://schemas.microsoft.com/office/drawing/2014/main" id="{069E89C4-702D-01BD-5479-D6CB5AC71339}"/>
              </a:ext>
            </a:extLst>
          </p:cNvPr>
          <p:cNvSpPr txBox="1">
            <a:spLocks noChangeArrowheads="1"/>
          </p:cNvSpPr>
          <p:nvPr/>
        </p:nvSpPr>
        <p:spPr bwMode="auto">
          <a:xfrm>
            <a:off x="381000" y="228600"/>
            <a:ext cx="8229600" cy="1187450"/>
          </a:xfrm>
          <a:prstGeom prst="rect">
            <a:avLst/>
          </a:prstGeom>
          <a:gradFill rotWithShape="1">
            <a:gsLst>
              <a:gs pos="0">
                <a:srgbClr val="DCA3DD"/>
              </a:gs>
              <a:gs pos="100000">
                <a:srgbClr val="B9DFAB"/>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President Hoover’s belief in self-reliance would later affect his ideas about how to best solve the upcoming depression  </a:t>
            </a:r>
          </a:p>
        </p:txBody>
      </p:sp>
      <p:sp>
        <p:nvSpPr>
          <p:cNvPr id="94215" name="Text Box 7">
            <a:extLst>
              <a:ext uri="{FF2B5EF4-FFF2-40B4-BE49-F238E27FC236}">
                <a16:creationId xmlns:a16="http://schemas.microsoft.com/office/drawing/2014/main" id="{3F92FA02-7BD2-E631-DA34-415CE32D77A7}"/>
              </a:ext>
            </a:extLst>
          </p:cNvPr>
          <p:cNvSpPr txBox="1">
            <a:spLocks noChangeArrowheads="1"/>
          </p:cNvSpPr>
          <p:nvPr/>
        </p:nvSpPr>
        <p:spPr bwMode="auto">
          <a:xfrm>
            <a:off x="1143000" y="6324600"/>
            <a:ext cx="3962400" cy="336550"/>
          </a:xfrm>
          <a:prstGeom prst="rect">
            <a:avLst/>
          </a:prstGeom>
          <a:solidFill>
            <a:srgbClr val="DCA3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Verdana" panose="020B0604030504040204" pitchFamily="34" charset="0"/>
              </a:rPr>
              <a:t>President and Mrs. Hoover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6C7EBF5-A71F-0FAE-9720-D1D7E869F663}"/>
              </a:ext>
            </a:extLst>
          </p:cNvPr>
          <p:cNvSpPr>
            <a:spLocks noGrp="1"/>
          </p:cNvSpPr>
          <p:nvPr>
            <p:ph type="sldNum" sz="quarter" idx="12"/>
          </p:nvPr>
        </p:nvSpPr>
        <p:spPr/>
        <p:txBody>
          <a:bodyPr/>
          <a:lstStyle/>
          <a:p>
            <a:fld id="{B4F71671-6E88-4700-829C-48808769C4B1}" type="slidenum">
              <a:rPr lang="en-US" altLang="en-US"/>
              <a:pPr/>
              <a:t>18</a:t>
            </a:fld>
            <a:endParaRPr lang="en-US" altLang="en-US"/>
          </a:p>
        </p:txBody>
      </p:sp>
      <p:sp>
        <p:nvSpPr>
          <p:cNvPr id="77826" name="Text Box 2">
            <a:extLst>
              <a:ext uri="{FF2B5EF4-FFF2-40B4-BE49-F238E27FC236}">
                <a16:creationId xmlns:a16="http://schemas.microsoft.com/office/drawing/2014/main" id="{D2834A77-8B61-9C41-12F8-984970896206}"/>
              </a:ext>
            </a:extLst>
          </p:cNvPr>
          <p:cNvSpPr txBox="1">
            <a:spLocks noChangeArrowheads="1"/>
          </p:cNvSpPr>
          <p:nvPr/>
        </p:nvSpPr>
        <p:spPr bwMode="auto">
          <a:xfrm>
            <a:off x="304800" y="228600"/>
            <a:ext cx="8534400" cy="952500"/>
          </a:xfrm>
          <a:prstGeom prst="rect">
            <a:avLst/>
          </a:prstGeom>
          <a:solidFill>
            <a:srgbClr val="99B7D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Verdana" panose="020B0604030504040204" pitchFamily="34" charset="0"/>
              </a:rPr>
              <a:t>ONE OF HOOVER’S FIRST ACTS WAS DEALING WITH THE FARM CRISIS</a:t>
            </a:r>
          </a:p>
        </p:txBody>
      </p:sp>
      <p:pic>
        <p:nvPicPr>
          <p:cNvPr id="77827" name="Picture 3">
            <a:extLst>
              <a:ext uri="{FF2B5EF4-FFF2-40B4-BE49-F238E27FC236}">
                <a16:creationId xmlns:a16="http://schemas.microsoft.com/office/drawing/2014/main" id="{2A438A48-F56D-9E37-E688-305715DAC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72" t="12320" r="4938" b="2983"/>
          <a:stretch>
            <a:fillRect/>
          </a:stretch>
        </p:blipFill>
        <p:spPr bwMode="auto">
          <a:xfrm>
            <a:off x="381000" y="1331913"/>
            <a:ext cx="6934200" cy="52974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28" name="Text Box 4">
            <a:extLst>
              <a:ext uri="{FF2B5EF4-FFF2-40B4-BE49-F238E27FC236}">
                <a16:creationId xmlns:a16="http://schemas.microsoft.com/office/drawing/2014/main" id="{124E7065-C165-D346-E638-80E41250443C}"/>
              </a:ext>
            </a:extLst>
          </p:cNvPr>
          <p:cNvSpPr txBox="1">
            <a:spLocks noChangeArrowheads="1"/>
          </p:cNvSpPr>
          <p:nvPr/>
        </p:nvSpPr>
        <p:spPr bwMode="auto">
          <a:xfrm>
            <a:off x="7391400" y="2816225"/>
            <a:ext cx="1676400" cy="2136775"/>
          </a:xfrm>
          <a:prstGeom prst="rect">
            <a:avLst/>
          </a:prstGeom>
          <a:solidFill>
            <a:srgbClr val="ECFBA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Verdana" panose="020B0604030504040204" pitchFamily="34" charset="0"/>
              </a:rPr>
              <a:t>Candidate Hoover:</a:t>
            </a:r>
            <a:r>
              <a:rPr lang="en-US" altLang="en-US" sz="1600">
                <a:latin typeface="Verdana" panose="020B0604030504040204" pitchFamily="34" charset="0"/>
              </a:rPr>
              <a:t> "The most urgent economic problem . . . is agriculture. It must be solved.</a:t>
            </a:r>
            <a:r>
              <a:rPr lang="en-US" altLang="en-US" sz="2000">
                <a:latin typeface="Verdana" panose="020B060403050404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6215018-44AE-D5DE-08F1-CA49EB341C45}"/>
              </a:ext>
            </a:extLst>
          </p:cNvPr>
          <p:cNvSpPr>
            <a:spLocks noGrp="1"/>
          </p:cNvSpPr>
          <p:nvPr>
            <p:ph type="sldNum" sz="quarter" idx="12"/>
          </p:nvPr>
        </p:nvSpPr>
        <p:spPr/>
        <p:txBody>
          <a:bodyPr/>
          <a:lstStyle/>
          <a:p>
            <a:fld id="{AA907102-18BC-4565-9133-7FD5DB49398E}" type="slidenum">
              <a:rPr lang="en-US" altLang="en-US"/>
              <a:pPr/>
              <a:t>19</a:t>
            </a:fld>
            <a:endParaRPr lang="en-US" altLang="en-US"/>
          </a:p>
        </p:txBody>
      </p:sp>
      <p:graphicFrame>
        <p:nvGraphicFramePr>
          <p:cNvPr id="79875" name="Object 3">
            <a:extLst>
              <a:ext uri="{FF2B5EF4-FFF2-40B4-BE49-F238E27FC236}">
                <a16:creationId xmlns:a16="http://schemas.microsoft.com/office/drawing/2014/main" id="{0EE78F58-5A6B-35EC-6039-564AF141DEF6}"/>
              </a:ext>
            </a:extLst>
          </p:cNvPr>
          <p:cNvGraphicFramePr>
            <a:graphicFrameLocks noChangeAspect="1"/>
          </p:cNvGraphicFramePr>
          <p:nvPr/>
        </p:nvGraphicFramePr>
        <p:xfrm>
          <a:off x="685800" y="1752600"/>
          <a:ext cx="7848600" cy="5165725"/>
        </p:xfrm>
        <a:graphic>
          <a:graphicData uri="http://schemas.openxmlformats.org/presentationml/2006/ole">
            <mc:AlternateContent xmlns:mc="http://schemas.openxmlformats.org/markup-compatibility/2006">
              <mc:Choice xmlns:v="urn:schemas-microsoft-com:vml" Requires="v">
                <p:oleObj name="Chart" r:id="rId3" imgW="6096095" imgH="4076843" progId="MSGraph.Chart.8">
                  <p:embed followColorScheme="full"/>
                </p:oleObj>
              </mc:Choice>
              <mc:Fallback>
                <p:oleObj name="Chart" r:id="rId3" imgW="6096095" imgH="4076843"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r="1250" b="2576"/>
                      <a:stretch>
                        <a:fillRect/>
                      </a:stretch>
                    </p:blipFill>
                    <p:spPr bwMode="auto">
                      <a:xfrm>
                        <a:off x="685800" y="1752600"/>
                        <a:ext cx="7848600" cy="516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4" name="Text Box 2">
            <a:extLst>
              <a:ext uri="{FF2B5EF4-FFF2-40B4-BE49-F238E27FC236}">
                <a16:creationId xmlns:a16="http://schemas.microsoft.com/office/drawing/2014/main" id="{5AFBA986-0FB6-17EB-77AA-17AEC4F6754C}"/>
              </a:ext>
            </a:extLst>
          </p:cNvPr>
          <p:cNvSpPr txBox="1">
            <a:spLocks noChangeArrowheads="1"/>
          </p:cNvSpPr>
          <p:nvPr/>
        </p:nvSpPr>
        <p:spPr bwMode="auto">
          <a:xfrm>
            <a:off x="381000" y="152400"/>
            <a:ext cx="8382000" cy="1616075"/>
          </a:xfrm>
          <a:prstGeom prst="rect">
            <a:avLst/>
          </a:prstGeom>
          <a:gradFill rotWithShape="1">
            <a:gsLst>
              <a:gs pos="0">
                <a:srgbClr val="ECFBA3"/>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Farmers, who had been suffering during the 1920s, suffered further declines during the Great Depression. Wholesale food prices collapsed, which led to a lack of money to purchase new equipment and many could not pay for their mortgages and lost their farms.</a:t>
            </a:r>
            <a:r>
              <a:rPr lang="en-US" altLang="en-US" sz="2000">
                <a:latin typeface="Verdana" panose="020B060403050404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1014C156-4D9F-F167-4AC1-E9D136B60439}"/>
              </a:ext>
            </a:extLst>
          </p:cNvPr>
          <p:cNvSpPr>
            <a:spLocks noGrp="1"/>
          </p:cNvSpPr>
          <p:nvPr>
            <p:ph type="sldNum" sz="quarter" idx="12"/>
          </p:nvPr>
        </p:nvSpPr>
        <p:spPr/>
        <p:txBody>
          <a:bodyPr/>
          <a:lstStyle/>
          <a:p>
            <a:fld id="{1169372B-0CA9-450A-ACF3-B46893B50299}" type="slidenum">
              <a:rPr lang="en-US" altLang="en-US"/>
              <a:pPr/>
              <a:t>2</a:t>
            </a:fld>
            <a:endParaRPr lang="en-US" altLang="en-US"/>
          </a:p>
        </p:txBody>
      </p:sp>
      <p:sp>
        <p:nvSpPr>
          <p:cNvPr id="49154" name="WordArt 2">
            <a:extLst>
              <a:ext uri="{FF2B5EF4-FFF2-40B4-BE49-F238E27FC236}">
                <a16:creationId xmlns:a16="http://schemas.microsoft.com/office/drawing/2014/main" id="{454F98DA-42ED-0B72-7E9F-6A79712E0E13}"/>
              </a:ext>
            </a:extLst>
          </p:cNvPr>
          <p:cNvSpPr>
            <a:spLocks noChangeArrowheads="1" noChangeShapeType="1" noTextEdit="1"/>
          </p:cNvSpPr>
          <p:nvPr/>
        </p:nvSpPr>
        <p:spPr bwMode="auto">
          <a:xfrm>
            <a:off x="300038" y="381000"/>
            <a:ext cx="8543925" cy="647700"/>
          </a:xfrm>
          <a:prstGeom prst="rect">
            <a:avLst/>
          </a:prstGeom>
        </p:spPr>
        <p:txBody>
          <a:bodyPr wrap="none" fromWordArt="1">
            <a:prstTxWarp prst="textPlain">
              <a:avLst>
                <a:gd name="adj" fmla="val 50000"/>
              </a:avLst>
            </a:prstTxWarp>
          </a:bodyPr>
          <a:lstStyle/>
          <a:p>
            <a:pPr algn="ctr"/>
            <a:r>
              <a:rPr lang="en-GB" sz="36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CAUSES OF THE GREAT DEPRESSION</a:t>
            </a:r>
          </a:p>
        </p:txBody>
      </p:sp>
      <p:sp>
        <p:nvSpPr>
          <p:cNvPr id="49155" name="Text Box 3">
            <a:extLst>
              <a:ext uri="{FF2B5EF4-FFF2-40B4-BE49-F238E27FC236}">
                <a16:creationId xmlns:a16="http://schemas.microsoft.com/office/drawing/2014/main" id="{3027A6BB-787C-6C11-FF1D-E3CBBD0366DF}"/>
              </a:ext>
            </a:extLst>
          </p:cNvPr>
          <p:cNvSpPr txBox="1">
            <a:spLocks noChangeArrowheads="1"/>
          </p:cNvSpPr>
          <p:nvPr/>
        </p:nvSpPr>
        <p:spPr bwMode="auto">
          <a:xfrm>
            <a:off x="381000" y="1447800"/>
            <a:ext cx="8458200" cy="4794250"/>
          </a:xfrm>
          <a:prstGeom prst="rect">
            <a:avLst/>
          </a:prstGeom>
          <a:gradFill rotWithShape="1">
            <a:gsLst>
              <a:gs pos="0">
                <a:srgbClr val="5E9EFF"/>
              </a:gs>
              <a:gs pos="39999">
                <a:srgbClr val="85C2FF"/>
              </a:gs>
              <a:gs pos="70000">
                <a:srgbClr val="C4D6EB"/>
              </a:gs>
              <a:gs pos="100000">
                <a:srgbClr val="FFEBFA"/>
              </a:gs>
            </a:gsLst>
            <a:lin ang="5400000" scaled="1"/>
          </a:gra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v"/>
            </a:pPr>
            <a:r>
              <a:rPr lang="en-US" altLang="en-US" sz="2800" b="1">
                <a:latin typeface="Verdana" panose="020B0604030504040204" pitchFamily="34" charset="0"/>
              </a:rPr>
              <a:t>Unequal Distribution of Wealth</a:t>
            </a:r>
          </a:p>
          <a:p>
            <a:pPr>
              <a:spcBef>
                <a:spcPct val="50000"/>
              </a:spcBef>
              <a:buFont typeface="Wingdings" panose="05000000000000000000" pitchFamily="2" charset="2"/>
              <a:buChar char="v"/>
            </a:pPr>
            <a:r>
              <a:rPr lang="en-US" altLang="en-US" sz="2800" b="1">
                <a:latin typeface="Verdana" panose="020B0604030504040204" pitchFamily="34" charset="0"/>
              </a:rPr>
              <a:t>High Tariffs and War Debts</a:t>
            </a:r>
          </a:p>
          <a:p>
            <a:pPr>
              <a:spcBef>
                <a:spcPct val="50000"/>
              </a:spcBef>
              <a:buFont typeface="Wingdings" panose="05000000000000000000" pitchFamily="2" charset="2"/>
              <a:buChar char="v"/>
            </a:pPr>
            <a:r>
              <a:rPr lang="en-US" altLang="en-US" sz="2800" b="1">
                <a:latin typeface="Verdana" panose="020B0604030504040204" pitchFamily="34" charset="0"/>
              </a:rPr>
              <a:t>Overproduction in Industry and 	Agriculture</a:t>
            </a:r>
          </a:p>
          <a:p>
            <a:pPr>
              <a:spcBef>
                <a:spcPct val="50000"/>
              </a:spcBef>
              <a:buFont typeface="Wingdings" panose="05000000000000000000" pitchFamily="2" charset="2"/>
              <a:buChar char="v"/>
            </a:pPr>
            <a:r>
              <a:rPr lang="en-US" altLang="en-US" sz="2800" b="1">
                <a:latin typeface="Verdana" panose="020B0604030504040204" pitchFamily="34" charset="0"/>
              </a:rPr>
              <a:t>1928 Presidential Election</a:t>
            </a:r>
          </a:p>
          <a:p>
            <a:pPr>
              <a:spcBef>
                <a:spcPct val="50000"/>
              </a:spcBef>
              <a:buFont typeface="Wingdings" panose="05000000000000000000" pitchFamily="2" charset="2"/>
              <a:buChar char="v"/>
            </a:pPr>
            <a:r>
              <a:rPr lang="en-US" altLang="en-US" sz="2800" b="1">
                <a:latin typeface="Verdana" panose="020B0604030504040204" pitchFamily="34" charset="0"/>
              </a:rPr>
              <a:t>Farm crisis</a:t>
            </a:r>
          </a:p>
          <a:p>
            <a:pPr>
              <a:spcBef>
                <a:spcPct val="50000"/>
              </a:spcBef>
              <a:buFont typeface="Wingdings" panose="05000000000000000000" pitchFamily="2" charset="2"/>
              <a:buChar char="v"/>
            </a:pPr>
            <a:r>
              <a:rPr lang="en-US" altLang="en-US" sz="2800" b="1">
                <a:latin typeface="Verdana" panose="020B0604030504040204" pitchFamily="34" charset="0"/>
              </a:rPr>
              <a:t>Federal Reserve Monetary Policy</a:t>
            </a:r>
          </a:p>
          <a:p>
            <a:pPr>
              <a:spcBef>
                <a:spcPct val="50000"/>
              </a:spcBef>
              <a:buFont typeface="Wingdings" panose="05000000000000000000" pitchFamily="2" charset="2"/>
              <a:buChar char="v"/>
            </a:pPr>
            <a:r>
              <a:rPr lang="en-US" altLang="en-US" sz="2800" b="1">
                <a:latin typeface="Verdana" panose="020B0604030504040204" pitchFamily="34" charset="0"/>
              </a:rPr>
              <a:t>Stock Market Crash and Financial Panic</a:t>
            </a:r>
          </a:p>
        </p:txBody>
      </p:sp>
      <p:sp>
        <p:nvSpPr>
          <p:cNvPr id="49156" name="Text Box 4">
            <a:extLst>
              <a:ext uri="{FF2B5EF4-FFF2-40B4-BE49-F238E27FC236}">
                <a16:creationId xmlns:a16="http://schemas.microsoft.com/office/drawing/2014/main" id="{CDF28921-4682-EC54-9A7F-CDFDBB7D1439}"/>
              </a:ext>
            </a:extLst>
          </p:cNvPr>
          <p:cNvSpPr txBox="1">
            <a:spLocks noChangeArrowheads="1"/>
          </p:cNvSpPr>
          <p:nvPr/>
        </p:nvSpPr>
        <p:spPr bwMode="auto">
          <a:xfrm>
            <a:off x="304800" y="14478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3FDDA7F-813F-6F29-AB30-D48A528487A1}"/>
              </a:ext>
            </a:extLst>
          </p:cNvPr>
          <p:cNvSpPr>
            <a:spLocks noGrp="1"/>
          </p:cNvSpPr>
          <p:nvPr>
            <p:ph type="sldNum" sz="quarter" idx="12"/>
          </p:nvPr>
        </p:nvSpPr>
        <p:spPr/>
        <p:txBody>
          <a:bodyPr/>
          <a:lstStyle/>
          <a:p>
            <a:fld id="{60730B35-5396-4F8C-AD47-43293D1AD747}" type="slidenum">
              <a:rPr lang="en-US" altLang="en-US"/>
              <a:pPr/>
              <a:t>20</a:t>
            </a:fld>
            <a:endParaRPr lang="en-US" altLang="en-US"/>
          </a:p>
        </p:txBody>
      </p:sp>
      <p:graphicFrame>
        <p:nvGraphicFramePr>
          <p:cNvPr id="100354" name="Group 2">
            <a:extLst>
              <a:ext uri="{FF2B5EF4-FFF2-40B4-BE49-F238E27FC236}">
                <a16:creationId xmlns:a16="http://schemas.microsoft.com/office/drawing/2014/main" id="{EFE26A16-7A19-9AD6-5213-AD1626741A3B}"/>
              </a:ext>
            </a:extLst>
          </p:cNvPr>
          <p:cNvGraphicFramePr>
            <a:graphicFrameLocks noGrp="1"/>
          </p:cNvGraphicFramePr>
          <p:nvPr/>
        </p:nvGraphicFramePr>
        <p:xfrm>
          <a:off x="533400" y="984250"/>
          <a:ext cx="8077200" cy="5797550"/>
        </p:xfrm>
        <a:graphic>
          <a:graphicData uri="http://schemas.openxmlformats.org/drawingml/2006/table">
            <a:tbl>
              <a:tblPr/>
              <a:tblGrid>
                <a:gridCol w="1187450">
                  <a:extLst>
                    <a:ext uri="{9D8B030D-6E8A-4147-A177-3AD203B41FA5}">
                      <a16:colId xmlns:a16="http://schemas.microsoft.com/office/drawing/2014/main" val="3885205485"/>
                    </a:ext>
                  </a:extLst>
                </a:gridCol>
                <a:gridCol w="1327150">
                  <a:extLst>
                    <a:ext uri="{9D8B030D-6E8A-4147-A177-3AD203B41FA5}">
                      <a16:colId xmlns:a16="http://schemas.microsoft.com/office/drawing/2014/main" val="1526538941"/>
                    </a:ext>
                  </a:extLst>
                </a:gridCol>
                <a:gridCol w="1049338">
                  <a:extLst>
                    <a:ext uri="{9D8B030D-6E8A-4147-A177-3AD203B41FA5}">
                      <a16:colId xmlns:a16="http://schemas.microsoft.com/office/drawing/2014/main" val="1866337001"/>
                    </a:ext>
                  </a:extLst>
                </a:gridCol>
                <a:gridCol w="1187450">
                  <a:extLst>
                    <a:ext uri="{9D8B030D-6E8A-4147-A177-3AD203B41FA5}">
                      <a16:colId xmlns:a16="http://schemas.microsoft.com/office/drawing/2014/main" val="3698160354"/>
                    </a:ext>
                  </a:extLst>
                </a:gridCol>
                <a:gridCol w="1741487">
                  <a:extLst>
                    <a:ext uri="{9D8B030D-6E8A-4147-A177-3AD203B41FA5}">
                      <a16:colId xmlns:a16="http://schemas.microsoft.com/office/drawing/2014/main" val="1308716501"/>
                    </a:ext>
                  </a:extLst>
                </a:gridCol>
                <a:gridCol w="1584325">
                  <a:extLst>
                    <a:ext uri="{9D8B030D-6E8A-4147-A177-3AD203B41FA5}">
                      <a16:colId xmlns:a16="http://schemas.microsoft.com/office/drawing/2014/main" val="3938080143"/>
                    </a:ext>
                  </a:extLst>
                </a:gridCol>
              </a:tblGrid>
              <a:tr h="4857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WHEAT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CORN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OATS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POTATOES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PEANUTS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3008521155"/>
                  </a:ext>
                </a:extLst>
              </a:tr>
              <a:tr h="269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216.3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150.7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73190909"/>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133.2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3416511451"/>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740908674"/>
                  </a:ext>
                </a:extLst>
              </a:tr>
              <a:tr h="269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96.6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68.6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528378951"/>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2860517220"/>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948792423"/>
                  </a:ext>
                </a:extLst>
              </a:tr>
              <a:tr h="269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143.7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1887101870"/>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75.3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589246688"/>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108.9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3627584869"/>
                  </a:ext>
                </a:extLst>
              </a:tr>
              <a:tr h="269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84.3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1609540682"/>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131.5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3995394985"/>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59.4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2093653498"/>
                  </a:ext>
                </a:extLst>
              </a:tr>
              <a:tr h="269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46.4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2.09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301956119"/>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1932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B6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FFA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DB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AF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Verdana" panose="020B0604030504040204" pitchFamily="34" charset="0"/>
                        </a:rPr>
                        <a:t>1.53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DC4FF"/>
                    </a:solidFill>
                  </a:tcPr>
                </a:tc>
                <a:extLst>
                  <a:ext uri="{0D108BD9-81ED-4DB2-BD59-A6C34878D82A}">
                    <a16:rowId xmlns:a16="http://schemas.microsoft.com/office/drawing/2014/main" val="286916711"/>
                  </a:ext>
                </a:extLst>
              </a:tr>
            </a:tbl>
          </a:graphicData>
        </a:graphic>
      </p:graphicFrame>
      <p:sp>
        <p:nvSpPr>
          <p:cNvPr id="100468" name="Text Box 116">
            <a:extLst>
              <a:ext uri="{FF2B5EF4-FFF2-40B4-BE49-F238E27FC236}">
                <a16:creationId xmlns:a16="http://schemas.microsoft.com/office/drawing/2014/main" id="{F2B24F01-70A8-FA3A-C84A-BF6E73CD3E63}"/>
              </a:ext>
            </a:extLst>
          </p:cNvPr>
          <p:cNvSpPr txBox="1">
            <a:spLocks noChangeArrowheads="1"/>
          </p:cNvSpPr>
          <p:nvPr/>
        </p:nvSpPr>
        <p:spPr bwMode="auto">
          <a:xfrm>
            <a:off x="533400" y="136525"/>
            <a:ext cx="8229600" cy="7016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altLang="en-US" sz="2000" b="1">
                <a:latin typeface="Verdana" panose="020B0604030504040204" pitchFamily="34" charset="0"/>
                <a:ea typeface="ＭＳ Ｐゴシック" panose="020B0600070205080204" pitchFamily="34" charset="-128"/>
              </a:rPr>
              <a:t>U.S. Department of Agriculture’s yearbook from 1934 shows the unstable prices of foodstuff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5CF3940-37C2-35AF-463B-3C12D855223D}"/>
              </a:ext>
            </a:extLst>
          </p:cNvPr>
          <p:cNvSpPr>
            <a:spLocks noGrp="1"/>
          </p:cNvSpPr>
          <p:nvPr>
            <p:ph type="sldNum" sz="quarter" idx="12"/>
          </p:nvPr>
        </p:nvSpPr>
        <p:spPr/>
        <p:txBody>
          <a:bodyPr/>
          <a:lstStyle/>
          <a:p>
            <a:fld id="{099A990F-A582-4F81-A3E2-CAE243837554}" type="slidenum">
              <a:rPr lang="en-US" altLang="en-US"/>
              <a:pPr/>
              <a:t>21</a:t>
            </a:fld>
            <a:endParaRPr lang="en-US" altLang="en-US"/>
          </a:p>
        </p:txBody>
      </p:sp>
      <p:pic>
        <p:nvPicPr>
          <p:cNvPr id="83970" name="Picture 2">
            <a:extLst>
              <a:ext uri="{FF2B5EF4-FFF2-40B4-BE49-F238E27FC236}">
                <a16:creationId xmlns:a16="http://schemas.microsoft.com/office/drawing/2014/main" id="{2AB0F3C5-213C-9746-666E-EB82163DB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2484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669900"/>
                </a:solidFill>
                <a:miter lim="800000"/>
                <a:headEnd/>
                <a:tailEnd/>
              </a14:hiddenLine>
            </a:ext>
          </a:extLst>
        </p:spPr>
      </p:pic>
      <p:sp>
        <p:nvSpPr>
          <p:cNvPr id="83971" name="Text Box 3">
            <a:extLst>
              <a:ext uri="{FF2B5EF4-FFF2-40B4-BE49-F238E27FC236}">
                <a16:creationId xmlns:a16="http://schemas.microsoft.com/office/drawing/2014/main" id="{FB8716D7-3954-2A0B-0DB2-BE707F3469FF}"/>
              </a:ext>
            </a:extLst>
          </p:cNvPr>
          <p:cNvSpPr txBox="1">
            <a:spLocks noChangeArrowheads="1"/>
          </p:cNvSpPr>
          <p:nvPr/>
        </p:nvSpPr>
        <p:spPr bwMode="auto">
          <a:xfrm>
            <a:off x="304800" y="123825"/>
            <a:ext cx="8458200" cy="1431925"/>
          </a:xfrm>
          <a:prstGeom prst="rect">
            <a:avLst/>
          </a:prstGeom>
          <a:gradFill rotWithShape="0">
            <a:gsLst>
              <a:gs pos="0">
                <a:srgbClr val="8B9BED"/>
              </a:gs>
              <a:gs pos="100000">
                <a:srgbClr val="B9DFAB"/>
              </a:gs>
            </a:gsLst>
            <a:lin ang="540000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200" b="1">
                <a:latin typeface="Verdana" panose="020B0604030504040204" pitchFamily="34" charset="0"/>
              </a:rPr>
              <a:t>Pictured below is one of thousands of farm foreclosure sales. A foreclosure happens when an owner cannot pay for their mortgage and the bank repossesses the property to sell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3FD9070-924D-18B3-9473-E245AE53466C}"/>
              </a:ext>
            </a:extLst>
          </p:cNvPr>
          <p:cNvSpPr>
            <a:spLocks noGrp="1"/>
          </p:cNvSpPr>
          <p:nvPr>
            <p:ph type="sldNum" sz="quarter" idx="12"/>
          </p:nvPr>
        </p:nvSpPr>
        <p:spPr/>
        <p:txBody>
          <a:bodyPr/>
          <a:lstStyle/>
          <a:p>
            <a:fld id="{F715E1DB-815B-4C94-8C68-8EC0D1FB4FDA}" type="slidenum">
              <a:rPr lang="en-US" altLang="en-US"/>
              <a:pPr/>
              <a:t>22</a:t>
            </a:fld>
            <a:endParaRPr lang="en-US" altLang="en-US"/>
          </a:p>
        </p:txBody>
      </p:sp>
      <p:graphicFrame>
        <p:nvGraphicFramePr>
          <p:cNvPr id="104450" name="Group 2">
            <a:extLst>
              <a:ext uri="{FF2B5EF4-FFF2-40B4-BE49-F238E27FC236}">
                <a16:creationId xmlns:a16="http://schemas.microsoft.com/office/drawing/2014/main" id="{76971AD3-CB5A-BBF0-81CA-23455BBB9620}"/>
              </a:ext>
            </a:extLst>
          </p:cNvPr>
          <p:cNvGraphicFramePr>
            <a:graphicFrameLocks noGrp="1"/>
          </p:cNvGraphicFramePr>
          <p:nvPr/>
        </p:nvGraphicFramePr>
        <p:xfrm>
          <a:off x="381000" y="2667000"/>
          <a:ext cx="8458200" cy="3509963"/>
        </p:xfrm>
        <a:graphic>
          <a:graphicData uri="http://schemas.openxmlformats.org/drawingml/2006/table">
            <a:tbl>
              <a:tblPr/>
              <a:tblGrid>
                <a:gridCol w="2971800">
                  <a:extLst>
                    <a:ext uri="{9D8B030D-6E8A-4147-A177-3AD203B41FA5}">
                      <a16:colId xmlns:a16="http://schemas.microsoft.com/office/drawing/2014/main" val="1547773151"/>
                    </a:ext>
                  </a:extLst>
                </a:gridCol>
                <a:gridCol w="1676400">
                  <a:extLst>
                    <a:ext uri="{9D8B030D-6E8A-4147-A177-3AD203B41FA5}">
                      <a16:colId xmlns:a16="http://schemas.microsoft.com/office/drawing/2014/main" val="103341012"/>
                    </a:ext>
                  </a:extLst>
                </a:gridCol>
                <a:gridCol w="1905000">
                  <a:extLst>
                    <a:ext uri="{9D8B030D-6E8A-4147-A177-3AD203B41FA5}">
                      <a16:colId xmlns:a16="http://schemas.microsoft.com/office/drawing/2014/main" val="2495162072"/>
                    </a:ext>
                  </a:extLst>
                </a:gridCol>
                <a:gridCol w="1905000">
                  <a:extLst>
                    <a:ext uri="{9D8B030D-6E8A-4147-A177-3AD203B41FA5}">
                      <a16:colId xmlns:a16="http://schemas.microsoft.com/office/drawing/2014/main" val="1848417801"/>
                    </a:ext>
                  </a:extLst>
                </a:gridCol>
              </a:tblGrid>
              <a:tr h="822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DE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1918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FF8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1932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extLst>
                  <a:ext uri="{0D108BD9-81ED-4DB2-BD59-A6C34878D82A}">
                    <a16:rowId xmlns:a16="http://schemas.microsoft.com/office/drawing/2014/main" val="561660455"/>
                  </a:ext>
                </a:extLst>
              </a:tr>
              <a:tr h="1016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Average gross receipts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2177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DE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3837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FF8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1512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extLst>
                  <a:ext uri="{0D108BD9-81ED-4DB2-BD59-A6C34878D82A}">
                    <a16:rowId xmlns:a16="http://schemas.microsoft.com/office/drawing/2014/main" val="1915922728"/>
                  </a:ext>
                </a:extLst>
              </a:tr>
              <a:tr h="868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Average expenditures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DE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1655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FF8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ED"/>
                    </a:solidFill>
                  </a:tcPr>
                </a:tc>
                <a:extLst>
                  <a:ext uri="{0D108BD9-81ED-4DB2-BD59-A6C34878D82A}">
                    <a16:rowId xmlns:a16="http://schemas.microsoft.com/office/drawing/2014/main" val="2762642230"/>
                  </a:ext>
                </a:extLst>
              </a:tr>
              <a:tr h="803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Balance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1A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1407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ADE3"/>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2182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6FF8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Verdana" panose="020B0604030504040204" pitchFamily="34" charset="0"/>
                        </a:rPr>
                        <a:t>493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ED"/>
                    </a:solidFill>
                  </a:tcPr>
                </a:tc>
                <a:extLst>
                  <a:ext uri="{0D108BD9-81ED-4DB2-BD59-A6C34878D82A}">
                    <a16:rowId xmlns:a16="http://schemas.microsoft.com/office/drawing/2014/main" val="837485660"/>
                  </a:ext>
                </a:extLst>
              </a:tr>
            </a:tbl>
          </a:graphicData>
        </a:graphic>
      </p:graphicFrame>
      <p:sp>
        <p:nvSpPr>
          <p:cNvPr id="104477" name="Text Box 29">
            <a:extLst>
              <a:ext uri="{FF2B5EF4-FFF2-40B4-BE49-F238E27FC236}">
                <a16:creationId xmlns:a16="http://schemas.microsoft.com/office/drawing/2014/main" id="{8D4EBC13-D8AE-3743-2B73-D5E72AD10DF6}"/>
              </a:ext>
            </a:extLst>
          </p:cNvPr>
          <p:cNvSpPr txBox="1">
            <a:spLocks noChangeArrowheads="1"/>
          </p:cNvSpPr>
          <p:nvPr/>
        </p:nvSpPr>
        <p:spPr bwMode="auto">
          <a:xfrm>
            <a:off x="457200" y="381000"/>
            <a:ext cx="8305800" cy="1917700"/>
          </a:xfrm>
          <a:prstGeom prst="rect">
            <a:avLst/>
          </a:prstGeom>
          <a:gradFill rotWithShape="0">
            <a:gsLst>
              <a:gs pos="0">
                <a:srgbClr val="DBDBFF"/>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altLang="en-US" sz="2400" b="1">
                <a:latin typeface="Verdana" panose="020B0604030504040204" pitchFamily="34" charset="0"/>
                <a:ea typeface="ＭＳ Ｐゴシック" panose="020B0600070205080204" pitchFamily="34" charset="-128"/>
              </a:rPr>
              <a:t>Table shows the extreme drop in profits for farmers. This explains why they were unable to afford new equipment, and in many cases their mortgages, which led to the hundreds of thousands of foreclosures on farms.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FEBB071-FD19-F85F-A477-E5DBAF793792}"/>
              </a:ext>
            </a:extLst>
          </p:cNvPr>
          <p:cNvSpPr>
            <a:spLocks noGrp="1"/>
          </p:cNvSpPr>
          <p:nvPr>
            <p:ph type="sldNum" sz="quarter" idx="12"/>
          </p:nvPr>
        </p:nvSpPr>
        <p:spPr/>
        <p:txBody>
          <a:bodyPr/>
          <a:lstStyle/>
          <a:p>
            <a:fld id="{1AADE1E9-01D7-401A-8E26-98CDF2D3AF17}" type="slidenum">
              <a:rPr lang="en-US" altLang="en-US"/>
              <a:pPr/>
              <a:t>23</a:t>
            </a:fld>
            <a:endParaRPr lang="en-US" altLang="en-US"/>
          </a:p>
        </p:txBody>
      </p:sp>
      <p:sp>
        <p:nvSpPr>
          <p:cNvPr id="106500" name="Text Box 4">
            <a:extLst>
              <a:ext uri="{FF2B5EF4-FFF2-40B4-BE49-F238E27FC236}">
                <a16:creationId xmlns:a16="http://schemas.microsoft.com/office/drawing/2014/main" id="{FC14BEFC-1372-C11A-5EDE-CEF60FA0C699}"/>
              </a:ext>
            </a:extLst>
          </p:cNvPr>
          <p:cNvSpPr txBox="1">
            <a:spLocks noChangeArrowheads="1"/>
          </p:cNvSpPr>
          <p:nvPr/>
        </p:nvSpPr>
        <p:spPr bwMode="auto">
          <a:xfrm>
            <a:off x="685800" y="228600"/>
            <a:ext cx="7696200" cy="457200"/>
          </a:xfrm>
          <a:prstGeom prst="rect">
            <a:avLst/>
          </a:prstGeom>
          <a:gradFill rotWithShape="1">
            <a:gsLst>
              <a:gs pos="0">
                <a:srgbClr val="D9D9D9"/>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Federal Reserve Monetary Policy</a:t>
            </a:r>
          </a:p>
        </p:txBody>
      </p:sp>
      <p:sp>
        <p:nvSpPr>
          <p:cNvPr id="106501" name="Text Box 5">
            <a:extLst>
              <a:ext uri="{FF2B5EF4-FFF2-40B4-BE49-F238E27FC236}">
                <a16:creationId xmlns:a16="http://schemas.microsoft.com/office/drawing/2014/main" id="{3D7B4105-43CF-4D52-255F-A9F4FA4B522F}"/>
              </a:ext>
            </a:extLst>
          </p:cNvPr>
          <p:cNvSpPr txBox="1">
            <a:spLocks noChangeArrowheads="1"/>
          </p:cNvSpPr>
          <p:nvPr/>
        </p:nvSpPr>
        <p:spPr bwMode="auto">
          <a:xfrm>
            <a:off x="304800" y="838200"/>
            <a:ext cx="4572000" cy="5730875"/>
          </a:xfrm>
          <a:prstGeom prst="rect">
            <a:avLst/>
          </a:prstGeom>
          <a:gradFill rotWithShape="1">
            <a:gsLst>
              <a:gs pos="0">
                <a:srgbClr val="CBD3D3"/>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200000"/>
              <a:buFontTx/>
              <a:buBlip>
                <a:blip r:embed="rId3"/>
              </a:buBlip>
            </a:pPr>
            <a:r>
              <a:rPr lang="en-US" altLang="en-US" sz="2000" b="1">
                <a:latin typeface="Verdana" panose="020B0604030504040204" pitchFamily="34" charset="0"/>
              </a:rPr>
              <a:t>The Federal Reserve System was created in 1913 to help stabilize the economy by establishing a central banking system for the U.S.</a:t>
            </a:r>
          </a:p>
          <a:p>
            <a:pPr>
              <a:spcBef>
                <a:spcPct val="50000"/>
              </a:spcBef>
              <a:buSzPct val="200000"/>
              <a:buFontTx/>
              <a:buBlip>
                <a:blip r:embed="rId3"/>
              </a:buBlip>
            </a:pPr>
            <a:r>
              <a:rPr lang="en-US" altLang="en-US" sz="2000" b="1">
                <a:latin typeface="Verdana" panose="020B0604030504040204" pitchFamily="34" charset="0"/>
              </a:rPr>
              <a:t>A major goal is to deal with bank panics.</a:t>
            </a:r>
          </a:p>
          <a:p>
            <a:pPr>
              <a:spcBef>
                <a:spcPct val="50000"/>
              </a:spcBef>
              <a:buSzPct val="200000"/>
              <a:buFontTx/>
              <a:buBlip>
                <a:blip r:embed="rId3"/>
              </a:buBlip>
            </a:pPr>
            <a:r>
              <a:rPr lang="en-US" altLang="en-US" sz="2000" b="1">
                <a:latin typeface="Verdana" panose="020B0604030504040204" pitchFamily="34" charset="0"/>
              </a:rPr>
              <a:t>Monetary policy manipulates the money supply to help strengthen the economy.</a:t>
            </a:r>
          </a:p>
          <a:p>
            <a:pPr>
              <a:spcBef>
                <a:spcPct val="50000"/>
              </a:spcBef>
              <a:buSzPct val="200000"/>
              <a:buFontTx/>
              <a:buBlip>
                <a:blip r:embed="rId3"/>
              </a:buBlip>
            </a:pPr>
            <a:r>
              <a:rPr lang="en-US" altLang="en-US" sz="2000" b="1">
                <a:latin typeface="Verdana" panose="020B0604030504040204" pitchFamily="34" charset="0"/>
              </a:rPr>
              <a:t>At the beginning of the Great Depression, the Fed did not address failing banks, and many scholars argue their idleness worsened the situation.</a:t>
            </a:r>
          </a:p>
        </p:txBody>
      </p:sp>
      <p:pic>
        <p:nvPicPr>
          <p:cNvPr id="106502" name="Picture 6">
            <a:extLst>
              <a:ext uri="{FF2B5EF4-FFF2-40B4-BE49-F238E27FC236}">
                <a16:creationId xmlns:a16="http://schemas.microsoft.com/office/drawing/2014/main" id="{243C8F25-82A3-F312-A7AC-4C99DA29A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38200"/>
            <a:ext cx="40386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8">
            <a:extLst>
              <a:ext uri="{FF2B5EF4-FFF2-40B4-BE49-F238E27FC236}">
                <a16:creationId xmlns:a16="http://schemas.microsoft.com/office/drawing/2014/main" id="{229CF51F-6F8E-F364-354F-19EBE01E4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81400"/>
            <a:ext cx="3049588" cy="305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DC71B53-74BE-BE02-A578-96F28DAE7341}"/>
              </a:ext>
            </a:extLst>
          </p:cNvPr>
          <p:cNvSpPr>
            <a:spLocks noGrp="1"/>
          </p:cNvSpPr>
          <p:nvPr>
            <p:ph type="sldNum" sz="quarter" idx="12"/>
          </p:nvPr>
        </p:nvSpPr>
        <p:spPr/>
        <p:txBody>
          <a:bodyPr/>
          <a:lstStyle/>
          <a:p>
            <a:fld id="{5321907B-6D45-4EC4-8D25-715A30802234}" type="slidenum">
              <a:rPr lang="en-US" altLang="en-US"/>
              <a:pPr/>
              <a:t>24</a:t>
            </a:fld>
            <a:endParaRPr lang="en-US" altLang="en-US"/>
          </a:p>
        </p:txBody>
      </p:sp>
      <p:sp>
        <p:nvSpPr>
          <p:cNvPr id="88067" name="Text Box 3">
            <a:extLst>
              <a:ext uri="{FF2B5EF4-FFF2-40B4-BE49-F238E27FC236}">
                <a16:creationId xmlns:a16="http://schemas.microsoft.com/office/drawing/2014/main" id="{A516C28B-5EF6-7706-2BD7-B100D87537D4}"/>
              </a:ext>
            </a:extLst>
          </p:cNvPr>
          <p:cNvSpPr txBox="1">
            <a:spLocks noChangeArrowheads="1"/>
          </p:cNvSpPr>
          <p:nvPr/>
        </p:nvSpPr>
        <p:spPr bwMode="auto">
          <a:xfrm>
            <a:off x="381000" y="279400"/>
            <a:ext cx="8382000" cy="1311275"/>
          </a:xfrm>
          <a:prstGeom prst="rect">
            <a:avLst/>
          </a:prstGeom>
          <a:gradFill rotWithShape="1">
            <a:gsLst>
              <a:gs pos="0">
                <a:srgbClr val="F1CF8B"/>
              </a:gs>
              <a:gs pos="100000">
                <a:srgbClr val="B9DFA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Millions of average Americans began speculating in the stock market in the 1920s. Speculating is buying risky stocks out of a desire to get rich quick, rather than investing because of a sound investment. </a:t>
            </a:r>
          </a:p>
        </p:txBody>
      </p:sp>
      <p:pic>
        <p:nvPicPr>
          <p:cNvPr id="88068" name="stckmrkt.avi">
            <a:hlinkClick r:id="" action="ppaction://media"/>
            <a:extLst>
              <a:ext uri="{FF2B5EF4-FFF2-40B4-BE49-F238E27FC236}">
                <a16:creationId xmlns:a16="http://schemas.microsoft.com/office/drawing/2014/main" id="{62C665CD-A49C-02E9-6954-ECFA8839E9C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371600" y="1676400"/>
            <a:ext cx="6324600" cy="474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490" fill="hold"/>
                                        <p:tgtEl>
                                          <p:spTgt spid="880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8068"/>
                </p:tgtEl>
              </p:cMediaNode>
            </p:video>
            <p:seq concurrent="1" nextAc="seek">
              <p:cTn id="8" restart="whenNotActive" fill="hold" evtFilter="cancelBubble" nodeType="interactiveSeq">
                <p:stCondLst>
                  <p:cond evt="onClick" delay="0">
                    <p:tgtEl>
                      <p:spTgt spid="880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8068"/>
                                        </p:tgtEl>
                                      </p:cBhvr>
                                    </p:cmd>
                                  </p:childTnLst>
                                </p:cTn>
                              </p:par>
                            </p:childTnLst>
                          </p:cTn>
                        </p:par>
                      </p:childTnLst>
                    </p:cTn>
                  </p:par>
                </p:childTnLst>
              </p:cTn>
              <p:nextCondLst>
                <p:cond evt="onClick" delay="0">
                  <p:tgtEl>
                    <p:spTgt spid="8806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A5D9BAE-A1EF-D31D-F531-7313B3AB333B}"/>
              </a:ext>
            </a:extLst>
          </p:cNvPr>
          <p:cNvSpPr>
            <a:spLocks noGrp="1"/>
          </p:cNvSpPr>
          <p:nvPr>
            <p:ph type="sldNum" sz="quarter" idx="12"/>
          </p:nvPr>
        </p:nvSpPr>
        <p:spPr/>
        <p:txBody>
          <a:bodyPr/>
          <a:lstStyle/>
          <a:p>
            <a:fld id="{74BCCBAE-32FA-4E35-A26B-28B47D3ADEDB}" type="slidenum">
              <a:rPr lang="en-US" altLang="en-US"/>
              <a:pPr/>
              <a:t>25</a:t>
            </a:fld>
            <a:endParaRPr lang="en-US" altLang="en-US"/>
          </a:p>
        </p:txBody>
      </p:sp>
      <p:sp>
        <p:nvSpPr>
          <p:cNvPr id="86018" name="Rectangle 2">
            <a:extLst>
              <a:ext uri="{FF2B5EF4-FFF2-40B4-BE49-F238E27FC236}">
                <a16:creationId xmlns:a16="http://schemas.microsoft.com/office/drawing/2014/main" id="{137DA6CB-A639-8355-66C8-C31B1DEE016F}"/>
              </a:ext>
            </a:extLst>
          </p:cNvPr>
          <p:cNvSpPr>
            <a:spLocks noChangeArrowheads="1"/>
          </p:cNvSpPr>
          <p:nvPr/>
        </p:nvSpPr>
        <p:spPr bwMode="auto">
          <a:xfrm>
            <a:off x="228600" y="76200"/>
            <a:ext cx="8686800" cy="946150"/>
          </a:xfrm>
          <a:prstGeom prst="rect">
            <a:avLst/>
          </a:prstGeom>
          <a:gradFill rotWithShape="1">
            <a:gsLst>
              <a:gs pos="0">
                <a:srgbClr val="C89D8A"/>
              </a:gs>
              <a:gs pos="100000">
                <a:srgbClr val="FFFFFF"/>
              </a:gs>
            </a:gsLst>
            <a:lin ang="5400000" scaled="1"/>
          </a:gra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latin typeface="Verdana" panose="020B0604030504040204" pitchFamily="34" charset="0"/>
              </a:rPr>
              <a:t>STOCK MARKET CRASH AND FINANCIAL PANIC</a:t>
            </a:r>
          </a:p>
        </p:txBody>
      </p:sp>
      <p:pic>
        <p:nvPicPr>
          <p:cNvPr id="86019" name="Picture 3">
            <a:extLst>
              <a:ext uri="{FF2B5EF4-FFF2-40B4-BE49-F238E27FC236}">
                <a16:creationId xmlns:a16="http://schemas.microsoft.com/office/drawing/2014/main" id="{132A5D39-D2FB-291C-A5FE-74246793E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355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folHlink"/>
                </a:solidFill>
                <a:miter lim="800000"/>
                <a:headEnd/>
                <a:tailEnd/>
              </a14:hiddenLine>
            </a:ext>
          </a:extLst>
        </p:spPr>
      </p:pic>
      <p:pic>
        <p:nvPicPr>
          <p:cNvPr id="86020" name="Picture 4">
            <a:extLst>
              <a:ext uri="{FF2B5EF4-FFF2-40B4-BE49-F238E27FC236}">
                <a16:creationId xmlns:a16="http://schemas.microsoft.com/office/drawing/2014/main" id="{0B1D56A2-9EF1-B9AC-384B-BD4BFA3F4573}"/>
              </a:ext>
            </a:extLst>
          </p:cNvPr>
          <p:cNvPicPr>
            <a:picLocks noChangeAspect="1" noChangeArrowheads="1"/>
          </p:cNvPicPr>
          <p:nvPr/>
        </p:nvPicPr>
        <p:blipFill>
          <a:blip r:embed="rId5">
            <a:lum bright="36000" contrast="12000"/>
            <a:extLst>
              <a:ext uri="{28A0092B-C50C-407E-A947-70E740481C1C}">
                <a14:useLocalDpi xmlns:a14="http://schemas.microsoft.com/office/drawing/2010/main" val="0"/>
              </a:ext>
            </a:extLst>
          </a:blip>
          <a:srcRect/>
          <a:stretch>
            <a:fillRect/>
          </a:stretch>
        </p:blipFill>
        <p:spPr bwMode="auto">
          <a:xfrm>
            <a:off x="4038600" y="1325563"/>
            <a:ext cx="487680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folHlink"/>
                </a:solidFill>
                <a:miter lim="800000"/>
                <a:headEnd/>
                <a:tailEnd/>
              </a14:hiddenLine>
            </a:ext>
          </a:extLst>
        </p:spPr>
      </p:pic>
      <p:sp>
        <p:nvSpPr>
          <p:cNvPr id="86021" name="Text Box 5">
            <a:extLst>
              <a:ext uri="{FF2B5EF4-FFF2-40B4-BE49-F238E27FC236}">
                <a16:creationId xmlns:a16="http://schemas.microsoft.com/office/drawing/2014/main" id="{6B4D9539-A8C0-9FAF-3D67-EF5E59A6DCF2}"/>
              </a:ext>
            </a:extLst>
          </p:cNvPr>
          <p:cNvSpPr txBox="1">
            <a:spLocks noChangeArrowheads="1"/>
          </p:cNvSpPr>
          <p:nvPr/>
        </p:nvSpPr>
        <p:spPr bwMode="auto">
          <a:xfrm>
            <a:off x="4114800" y="5486400"/>
            <a:ext cx="4724400" cy="701675"/>
          </a:xfrm>
          <a:prstGeom prst="rect">
            <a:avLst/>
          </a:prstGeom>
          <a:gradFill rotWithShape="1">
            <a:gsLst>
              <a:gs pos="0">
                <a:schemeClr val="bg1"/>
              </a:gs>
              <a:gs pos="100000">
                <a:srgbClr val="D6897C"/>
              </a:gs>
            </a:gsLst>
            <a:lin ang="540000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WALL STREET ON THE DAY OF THE CRASH, OCTOBER 1929</a:t>
            </a:r>
          </a:p>
        </p:txBody>
      </p:sp>
      <p:pic>
        <p:nvPicPr>
          <p:cNvPr id="86022" name="Picture 6">
            <a:hlinkClick r:id="" action="ppaction://media"/>
            <a:extLst>
              <a:ext uri="{FF2B5EF4-FFF2-40B4-BE49-F238E27FC236}">
                <a16:creationId xmlns:a16="http://schemas.microsoft.com/office/drawing/2014/main" id="{69137656-8240-D166-1944-F099ACAC7833}"/>
              </a:ext>
            </a:extLst>
          </p:cNvPr>
          <p:cNvPicPr>
            <a:picLocks noRot="1" noChangeAspect="1" noChangeArrowheads="1"/>
          </p:cNvPicPr>
          <p:nvPr>
            <a:wavAudioFile r:embed="rId1" name="Civdisor.wav"/>
          </p:nvPr>
        </p:nvPicPr>
        <p:blipFill>
          <a:blip r:embed="rId6">
            <a:extLst>
              <a:ext uri="{28A0092B-C50C-407E-A947-70E740481C1C}">
                <a14:useLocalDpi xmlns:a14="http://schemas.microsoft.com/office/drawing/2010/main" val="0"/>
              </a:ext>
            </a:extLst>
          </a:blip>
          <a:srcRect/>
          <a:stretch>
            <a:fillRect/>
          </a:stretch>
        </p:blipFill>
        <p:spPr bwMode="auto">
          <a:xfrm>
            <a:off x="7772400" y="6324600"/>
            <a:ext cx="244475" cy="24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60" fill="hold"/>
                                        <p:tgtEl>
                                          <p:spTgt spid="860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602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48FD22A9-BDB3-2C7D-CE76-1693A6B32CFD}"/>
              </a:ext>
            </a:extLst>
          </p:cNvPr>
          <p:cNvSpPr>
            <a:spLocks noGrp="1"/>
          </p:cNvSpPr>
          <p:nvPr>
            <p:ph type="sldNum" sz="quarter" idx="12"/>
          </p:nvPr>
        </p:nvSpPr>
        <p:spPr/>
        <p:txBody>
          <a:bodyPr/>
          <a:lstStyle/>
          <a:p>
            <a:fld id="{2C761BAD-E83F-4036-A466-8940CF877614}" type="slidenum">
              <a:rPr lang="en-US" altLang="en-US"/>
              <a:pPr/>
              <a:t>26</a:t>
            </a:fld>
            <a:endParaRPr lang="en-US" altLang="en-US"/>
          </a:p>
        </p:txBody>
      </p:sp>
      <p:sp>
        <p:nvSpPr>
          <p:cNvPr id="90114" name="Text Box 2">
            <a:extLst>
              <a:ext uri="{FF2B5EF4-FFF2-40B4-BE49-F238E27FC236}">
                <a16:creationId xmlns:a16="http://schemas.microsoft.com/office/drawing/2014/main" id="{253B4C1E-0FC6-806E-594F-0A11E6F7F377}"/>
              </a:ext>
            </a:extLst>
          </p:cNvPr>
          <p:cNvSpPr txBox="1">
            <a:spLocks noChangeArrowheads="1"/>
          </p:cNvSpPr>
          <p:nvPr/>
        </p:nvSpPr>
        <p:spPr bwMode="auto">
          <a:xfrm>
            <a:off x="381000" y="1295400"/>
            <a:ext cx="3276600" cy="4816475"/>
          </a:xfrm>
          <a:prstGeom prst="rect">
            <a:avLst/>
          </a:prstGeom>
          <a:gradFill rotWithShape="1">
            <a:gsLst>
              <a:gs pos="0">
                <a:srgbClr val="DCA3DD"/>
              </a:gs>
              <a:gs pos="100000">
                <a:schemeClr val="bg1"/>
              </a:gs>
            </a:gsLst>
            <a:lin ang="5400000" scaled="1"/>
          </a:gra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200000"/>
              <a:buFontTx/>
              <a:buBlip>
                <a:blip r:embed="rId4"/>
              </a:buBlip>
            </a:pPr>
            <a:r>
              <a:rPr lang="en-US" altLang="en-US" sz="2000" b="1">
                <a:latin typeface="Verdana" panose="020B0604030504040204" pitchFamily="34" charset="0"/>
              </a:rPr>
              <a:t>Stocks were overpriced due to speculation, meaning they were not worth their sale price</a:t>
            </a:r>
          </a:p>
          <a:p>
            <a:pPr>
              <a:spcBef>
                <a:spcPct val="50000"/>
              </a:spcBef>
              <a:buSzPct val="200000"/>
              <a:buFontTx/>
              <a:buBlip>
                <a:blip r:embed="rId4"/>
              </a:buBlip>
            </a:pPr>
            <a:r>
              <a:rPr lang="en-US" altLang="en-US" sz="2000" b="1">
                <a:latin typeface="Verdana" panose="020B0604030504040204" pitchFamily="34" charset="0"/>
              </a:rPr>
              <a:t>Massive fraud and illegal activity occurred due to a lack of regulation and rules </a:t>
            </a:r>
          </a:p>
          <a:p>
            <a:pPr>
              <a:spcBef>
                <a:spcPct val="50000"/>
              </a:spcBef>
              <a:buSzPct val="200000"/>
              <a:buFontTx/>
              <a:buBlip>
                <a:blip r:embed="rId4"/>
              </a:buBlip>
            </a:pPr>
            <a:r>
              <a:rPr lang="en-US" altLang="en-US" sz="2000" b="1">
                <a:latin typeface="Verdana" panose="020B0604030504040204" pitchFamily="34" charset="0"/>
              </a:rPr>
              <a:t>Margin buying, or buying using credit  </a:t>
            </a:r>
          </a:p>
          <a:p>
            <a:pPr>
              <a:spcBef>
                <a:spcPct val="50000"/>
              </a:spcBef>
              <a:buSzPct val="200000"/>
              <a:buFontTx/>
              <a:buBlip>
                <a:blip r:embed="rId4"/>
              </a:buBlip>
            </a:pPr>
            <a:r>
              <a:rPr lang="en-US" altLang="en-US" sz="2000" b="1">
                <a:latin typeface="Verdana" panose="020B0604030504040204" pitchFamily="34" charset="0"/>
              </a:rPr>
              <a:t>Federal reserve policy </a:t>
            </a:r>
          </a:p>
        </p:txBody>
      </p:sp>
      <p:sp>
        <p:nvSpPr>
          <p:cNvPr id="90116" name="Text Box 4">
            <a:extLst>
              <a:ext uri="{FF2B5EF4-FFF2-40B4-BE49-F238E27FC236}">
                <a16:creationId xmlns:a16="http://schemas.microsoft.com/office/drawing/2014/main" id="{0E8BD777-296A-B7E5-84FB-4BAEA8DB34D2}"/>
              </a:ext>
            </a:extLst>
          </p:cNvPr>
          <p:cNvSpPr txBox="1">
            <a:spLocks noChangeArrowheads="1"/>
          </p:cNvSpPr>
          <p:nvPr/>
        </p:nvSpPr>
        <p:spPr bwMode="auto">
          <a:xfrm>
            <a:off x="533400" y="152400"/>
            <a:ext cx="7848600" cy="822325"/>
          </a:xfrm>
          <a:prstGeom prst="rect">
            <a:avLst/>
          </a:prstGeom>
          <a:solidFill>
            <a:srgbClr val="B9DF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Major reasons for the stock market crash in October 1929 </a:t>
            </a:r>
            <a:endParaRPr lang="en-US" altLang="en-US" sz="2400"/>
          </a:p>
        </p:txBody>
      </p:sp>
      <p:pic>
        <p:nvPicPr>
          <p:cNvPr id="90117" name="stkcrash.avi">
            <a:hlinkClick r:id="" action="ppaction://media"/>
            <a:extLst>
              <a:ext uri="{FF2B5EF4-FFF2-40B4-BE49-F238E27FC236}">
                <a16:creationId xmlns:a16="http://schemas.microsoft.com/office/drawing/2014/main" id="{5AA7E7E6-37D5-AC9F-F5F3-1CB1E9A8ADB1}"/>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886200" y="1752600"/>
            <a:ext cx="4953000" cy="3714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30" fill="hold"/>
                                        <p:tgtEl>
                                          <p:spTgt spid="901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0117"/>
                </p:tgtEl>
              </p:cMediaNode>
            </p:video>
            <p:seq concurrent="1" nextAc="seek">
              <p:cTn id="8" restart="whenNotActive" fill="hold" evtFilter="cancelBubble" nodeType="interactiveSeq">
                <p:stCondLst>
                  <p:cond evt="onClick" delay="0">
                    <p:tgtEl>
                      <p:spTgt spid="901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0117"/>
                                        </p:tgtEl>
                                      </p:cBhvr>
                                    </p:cmd>
                                  </p:childTnLst>
                                </p:cTn>
                              </p:par>
                            </p:childTnLst>
                          </p:cTn>
                        </p:par>
                      </p:childTnLst>
                    </p:cTn>
                  </p:par>
                </p:childTnLst>
              </p:cTn>
              <p:nextCondLst>
                <p:cond evt="onClick" delay="0">
                  <p:tgtEl>
                    <p:spTgt spid="9011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07D1071-AC21-F50C-3F94-EE16A6CECD39}"/>
              </a:ext>
            </a:extLst>
          </p:cNvPr>
          <p:cNvSpPr>
            <a:spLocks noGrp="1"/>
          </p:cNvSpPr>
          <p:nvPr>
            <p:ph type="sldNum" sz="quarter" idx="12"/>
          </p:nvPr>
        </p:nvSpPr>
        <p:spPr/>
        <p:txBody>
          <a:bodyPr/>
          <a:lstStyle/>
          <a:p>
            <a:fld id="{EB3CC9DF-9658-4D7F-AA13-4E9131A8D4FA}" type="slidenum">
              <a:rPr lang="en-US" altLang="en-US"/>
              <a:pPr/>
              <a:t>27</a:t>
            </a:fld>
            <a:endParaRPr lang="en-US" altLang="en-US"/>
          </a:p>
        </p:txBody>
      </p:sp>
      <p:pic>
        <p:nvPicPr>
          <p:cNvPr id="118789" name="spareadimeedit.wav">
            <a:hlinkClick r:id="" action="ppaction://media"/>
            <a:extLst>
              <a:ext uri="{FF2B5EF4-FFF2-40B4-BE49-F238E27FC236}">
                <a16:creationId xmlns:a16="http://schemas.microsoft.com/office/drawing/2014/main" id="{C47E6533-8ADB-8A11-D265-50E593639C97}"/>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04800" y="6324600"/>
            <a:ext cx="244475" cy="244475"/>
          </a:xfrm>
          <a:prstGeom prst="rect">
            <a:avLst/>
          </a:prstGeom>
          <a:noFill/>
          <a:extLst>
            <a:ext uri="{909E8E84-426E-40DD-AFC4-6F175D3DCCD1}">
              <a14:hiddenFill xmlns:a14="http://schemas.microsoft.com/office/drawing/2010/main">
                <a:solidFill>
                  <a:srgbClr val="FFFFFF"/>
                </a:solidFill>
              </a14:hiddenFill>
            </a:ext>
          </a:extLst>
        </p:spPr>
      </p:pic>
      <p:sp>
        <p:nvSpPr>
          <p:cNvPr id="118790" name="Text Box 6">
            <a:extLst>
              <a:ext uri="{FF2B5EF4-FFF2-40B4-BE49-F238E27FC236}">
                <a16:creationId xmlns:a16="http://schemas.microsoft.com/office/drawing/2014/main" id="{41023632-6F75-8763-ED43-16D190A1787D}"/>
              </a:ext>
            </a:extLst>
          </p:cNvPr>
          <p:cNvSpPr txBox="1">
            <a:spLocks noChangeArrowheads="1"/>
          </p:cNvSpPr>
          <p:nvPr/>
        </p:nvSpPr>
        <p:spPr bwMode="auto">
          <a:xfrm>
            <a:off x="381000" y="228600"/>
            <a:ext cx="8229600" cy="5959475"/>
          </a:xfrm>
          <a:prstGeom prst="rect">
            <a:avLst/>
          </a:prstGeom>
          <a:solidFill>
            <a:srgbClr val="F1CF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t>"Brother, Can You Spare a Dime," lyrics by Yip Harburg, music by Jay Gorney (1931)</a:t>
            </a:r>
            <a:r>
              <a:rPr lang="en-US" altLang="en-US" sz="1600"/>
              <a:t> </a:t>
            </a:r>
          </a:p>
          <a:p>
            <a:endParaRPr lang="en-US" altLang="en-US" sz="1600"/>
          </a:p>
          <a:p>
            <a:pPr lvl="1"/>
            <a:r>
              <a:rPr lang="en-US" altLang="en-US" sz="1600"/>
              <a:t>They used to tell me I was building a dream, and so I followed the mob, </a:t>
            </a:r>
          </a:p>
          <a:p>
            <a:pPr lvl="1"/>
            <a:r>
              <a:rPr lang="en-US" altLang="en-US" sz="1600"/>
              <a:t>When there was earth to plow, or guns to bear, I was always there right on the job. </a:t>
            </a:r>
          </a:p>
          <a:p>
            <a:pPr lvl="1"/>
            <a:r>
              <a:rPr lang="en-US" altLang="en-US" sz="1600"/>
              <a:t>They used to tell me I was building a dream, with peace and glory ahead, </a:t>
            </a:r>
          </a:p>
          <a:p>
            <a:pPr lvl="1"/>
            <a:r>
              <a:rPr lang="en-US" altLang="en-US" sz="1600"/>
              <a:t>Why should I be standing in line, just waiting for bread? </a:t>
            </a:r>
          </a:p>
          <a:p>
            <a:pPr lvl="1"/>
            <a:endParaRPr lang="en-US" altLang="en-US" sz="1600"/>
          </a:p>
          <a:p>
            <a:pPr lvl="1"/>
            <a:r>
              <a:rPr lang="en-US" altLang="en-US" sz="1600"/>
              <a:t>Once I built a railroad, I made it run, made it race against time. </a:t>
            </a:r>
          </a:p>
          <a:p>
            <a:pPr lvl="1"/>
            <a:r>
              <a:rPr lang="en-US" altLang="en-US" sz="1600"/>
              <a:t>Once I built a railroad; now it's done. Brother, can you spare a dime? </a:t>
            </a:r>
          </a:p>
          <a:p>
            <a:pPr lvl="1"/>
            <a:r>
              <a:rPr lang="en-US" altLang="en-US" sz="1600"/>
              <a:t>Once I built a tower, up to the sun, brick, and rivet, and lime; </a:t>
            </a:r>
          </a:p>
          <a:p>
            <a:pPr lvl="1"/>
            <a:r>
              <a:rPr lang="en-US" altLang="en-US" sz="1600"/>
              <a:t>Once I built a tower, now it's done. Brother, can you spare a dime? </a:t>
            </a:r>
          </a:p>
          <a:p>
            <a:pPr lvl="2"/>
            <a:r>
              <a:rPr lang="en-US" altLang="en-US" sz="1600"/>
              <a:t>Once in khaki suits, gee we looked swell, </a:t>
            </a:r>
          </a:p>
          <a:p>
            <a:pPr lvl="2"/>
            <a:r>
              <a:rPr lang="en-US" altLang="en-US" sz="1600"/>
              <a:t>Full of that Yankee Doodly Dum, </a:t>
            </a:r>
          </a:p>
          <a:p>
            <a:pPr lvl="2"/>
            <a:r>
              <a:rPr lang="en-US" altLang="en-US" sz="1600"/>
              <a:t>Half a million boots went slogging through Hell, </a:t>
            </a:r>
          </a:p>
          <a:p>
            <a:pPr lvl="2"/>
            <a:r>
              <a:rPr lang="en-US" altLang="en-US" sz="1600"/>
              <a:t>And I was the kid with the drum!</a:t>
            </a:r>
          </a:p>
          <a:p>
            <a:pPr lvl="1"/>
            <a:r>
              <a:rPr lang="en-US" altLang="en-US" sz="1600"/>
              <a:t>Say, don't you remember, they called me Al; it was Al all the time. </a:t>
            </a:r>
          </a:p>
          <a:p>
            <a:pPr lvl="1"/>
            <a:r>
              <a:rPr lang="en-US" altLang="en-US" sz="1600"/>
              <a:t>Why don't you remember, I'm your pal? Buddy, can you spare a dime? </a:t>
            </a:r>
          </a:p>
          <a:p>
            <a:pPr lvl="2"/>
            <a:r>
              <a:rPr lang="en-US" altLang="en-US" sz="1600"/>
              <a:t>Once in khaki suits, gee we looked swell, </a:t>
            </a:r>
          </a:p>
          <a:p>
            <a:pPr lvl="2"/>
            <a:r>
              <a:rPr lang="en-US" altLang="en-US" sz="1600"/>
              <a:t>Full of that Yankee Doodly Dum, </a:t>
            </a:r>
          </a:p>
          <a:p>
            <a:pPr lvl="2"/>
            <a:r>
              <a:rPr lang="en-US" altLang="en-US" sz="1600"/>
              <a:t>Half a million boots went slogging through Hell, </a:t>
            </a:r>
          </a:p>
          <a:p>
            <a:pPr lvl="2"/>
            <a:r>
              <a:rPr lang="en-US" altLang="en-US" sz="1600"/>
              <a:t>And I was the kid with the drum!</a:t>
            </a:r>
          </a:p>
          <a:p>
            <a:pPr lvl="1"/>
            <a:r>
              <a:rPr lang="en-US" altLang="en-US" sz="1600"/>
              <a:t>Say, don't you remember, they called me Al; it was Al all the time. </a:t>
            </a:r>
          </a:p>
          <a:p>
            <a:pPr lvl="1"/>
            <a:r>
              <a:rPr lang="en-US" altLang="en-US" sz="1600"/>
              <a:t>Say, don't you remember, I'm your pal? Buddy, can you spare a dime?</a:t>
            </a:r>
          </a:p>
        </p:txBody>
      </p:sp>
      <p:sp>
        <p:nvSpPr>
          <p:cNvPr id="118791" name="WordArt 7">
            <a:extLst>
              <a:ext uri="{FF2B5EF4-FFF2-40B4-BE49-F238E27FC236}">
                <a16:creationId xmlns:a16="http://schemas.microsoft.com/office/drawing/2014/main" id="{1F06AD63-F88A-8E27-BC14-44900E52EAD9}"/>
              </a:ext>
            </a:extLst>
          </p:cNvPr>
          <p:cNvSpPr>
            <a:spLocks noChangeArrowheads="1" noChangeShapeType="1" noTextEdit="1"/>
          </p:cNvSpPr>
          <p:nvPr/>
        </p:nvSpPr>
        <p:spPr bwMode="auto">
          <a:xfrm>
            <a:off x="2971800" y="6477000"/>
            <a:ext cx="2209800" cy="2286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END OF POWERPOINT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9997" fill="hold"/>
                                        <p:tgtEl>
                                          <p:spTgt spid="1187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1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878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F9AFAE9A-ECB5-9745-D6C0-58DF21572BB7}"/>
              </a:ext>
            </a:extLst>
          </p:cNvPr>
          <p:cNvSpPr>
            <a:spLocks noGrp="1"/>
          </p:cNvSpPr>
          <p:nvPr>
            <p:ph type="sldNum" sz="quarter" idx="12"/>
          </p:nvPr>
        </p:nvSpPr>
        <p:spPr/>
        <p:txBody>
          <a:bodyPr/>
          <a:lstStyle/>
          <a:p>
            <a:fld id="{08BEEFFB-4CB4-4345-96A4-CBCCFBA81281}" type="slidenum">
              <a:rPr lang="en-US" altLang="en-US"/>
              <a:pPr/>
              <a:t>28</a:t>
            </a:fld>
            <a:endParaRPr lang="en-US" altLang="en-US"/>
          </a:p>
        </p:txBody>
      </p:sp>
      <p:sp>
        <p:nvSpPr>
          <p:cNvPr id="108548" name="Text Box 4">
            <a:extLst>
              <a:ext uri="{FF2B5EF4-FFF2-40B4-BE49-F238E27FC236}">
                <a16:creationId xmlns:a16="http://schemas.microsoft.com/office/drawing/2014/main" id="{E9645005-A5E9-6582-BFDE-87CCE06B6C99}"/>
              </a:ext>
            </a:extLst>
          </p:cNvPr>
          <p:cNvSpPr txBox="1">
            <a:spLocks noChangeArrowheads="1"/>
          </p:cNvSpPr>
          <p:nvPr/>
        </p:nvSpPr>
        <p:spPr bwMode="auto">
          <a:xfrm>
            <a:off x="381000" y="609600"/>
            <a:ext cx="8305800" cy="1917700"/>
          </a:xfrm>
          <a:prstGeom prst="rect">
            <a:avLst/>
          </a:prstGeom>
          <a:gradFill rotWithShape="1">
            <a:gsLst>
              <a:gs pos="0">
                <a:schemeClr val="accent1"/>
              </a:gs>
              <a:gs pos="100000">
                <a:srgbClr val="F1CF8B"/>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Multimedia Learning’s “Great Depression and New Deal” PowerPoint covers all the major topics throughout the 1930s. The next slide shows the table of contents of the 177 slide presentation.</a:t>
            </a:r>
          </a:p>
        </p:txBody>
      </p:sp>
      <p:sp>
        <p:nvSpPr>
          <p:cNvPr id="108549" name="Text Box 5">
            <a:extLst>
              <a:ext uri="{FF2B5EF4-FFF2-40B4-BE49-F238E27FC236}">
                <a16:creationId xmlns:a16="http://schemas.microsoft.com/office/drawing/2014/main" id="{62F8E5CD-C356-5479-FA57-D020FE3FCEA4}"/>
              </a:ext>
            </a:extLst>
          </p:cNvPr>
          <p:cNvSpPr txBox="1">
            <a:spLocks noChangeArrowheads="1"/>
          </p:cNvSpPr>
          <p:nvPr/>
        </p:nvSpPr>
        <p:spPr bwMode="auto">
          <a:xfrm>
            <a:off x="457200" y="3048000"/>
            <a:ext cx="8229600" cy="3013075"/>
          </a:xfrm>
          <a:prstGeom prst="rect">
            <a:avLst/>
          </a:prstGeom>
          <a:gradFill rotWithShape="1">
            <a:gsLst>
              <a:gs pos="0">
                <a:srgbClr val="F1CF8B"/>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MML also offers “The Great Crash Stock Market Simulation Game” where students become investors in the Great Bull Market of 1928-1929 and in the Bear Market that followed, making and losing fortunes as industrial, rail, and utility stocks rise and fall in this easy to use simulation of the Wall Street frenzy.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9B087B2-D873-7027-013B-527FE52BBE92}"/>
              </a:ext>
            </a:extLst>
          </p:cNvPr>
          <p:cNvSpPr>
            <a:spLocks noGrp="1"/>
          </p:cNvSpPr>
          <p:nvPr>
            <p:ph type="sldNum" sz="quarter" idx="12"/>
          </p:nvPr>
        </p:nvSpPr>
        <p:spPr/>
        <p:txBody>
          <a:bodyPr/>
          <a:lstStyle/>
          <a:p>
            <a:fld id="{B23DF515-F9D9-4DBC-9102-612C2CED910E}" type="slidenum">
              <a:rPr lang="en-US" altLang="en-US"/>
              <a:pPr/>
              <a:t>29</a:t>
            </a:fld>
            <a:endParaRPr lang="en-US" altLang="en-US"/>
          </a:p>
        </p:txBody>
      </p:sp>
      <p:sp>
        <p:nvSpPr>
          <p:cNvPr id="110594" name="WordArt 2">
            <a:extLst>
              <a:ext uri="{FF2B5EF4-FFF2-40B4-BE49-F238E27FC236}">
                <a16:creationId xmlns:a16="http://schemas.microsoft.com/office/drawing/2014/main" id="{3779CE94-2EAF-3A5B-3BE7-F83512A92B0A}"/>
              </a:ext>
            </a:extLst>
          </p:cNvPr>
          <p:cNvSpPr>
            <a:spLocks noChangeArrowheads="1" noChangeShapeType="1" noTextEdit="1"/>
          </p:cNvSpPr>
          <p:nvPr/>
        </p:nvSpPr>
        <p:spPr bwMode="auto">
          <a:xfrm>
            <a:off x="1295400" y="609600"/>
            <a:ext cx="6619875" cy="495300"/>
          </a:xfrm>
          <a:prstGeom prst="rect">
            <a:avLst/>
          </a:prstGeom>
        </p:spPr>
        <p:txBody>
          <a:bodyPr wrap="none" fromWordArt="1">
            <a:prstTxWarp prst="textPlain">
              <a:avLst>
                <a:gd name="adj" fmla="val 50000"/>
              </a:avLst>
            </a:prstTxWarp>
          </a:bodyPr>
          <a:lstStyle/>
          <a:p>
            <a:pPr algn="ctr"/>
            <a:r>
              <a:rPr lang="en-GB" sz="28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1930s TABLE OF CONTENTS</a:t>
            </a:r>
          </a:p>
        </p:txBody>
      </p:sp>
      <p:sp>
        <p:nvSpPr>
          <p:cNvPr id="110595" name="Text Box 3">
            <a:extLst>
              <a:ext uri="{FF2B5EF4-FFF2-40B4-BE49-F238E27FC236}">
                <a16:creationId xmlns:a16="http://schemas.microsoft.com/office/drawing/2014/main" id="{1B5AD462-831D-351C-76A8-D39A140993CE}"/>
              </a:ext>
            </a:extLst>
          </p:cNvPr>
          <p:cNvSpPr txBox="1">
            <a:spLocks noChangeArrowheads="1"/>
          </p:cNvSpPr>
          <p:nvPr/>
        </p:nvSpPr>
        <p:spPr bwMode="auto">
          <a:xfrm>
            <a:off x="152400" y="1371600"/>
            <a:ext cx="8991600" cy="490696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150000"/>
              <a:buFontTx/>
              <a:buBlip>
                <a:blip r:embed="rId4"/>
              </a:buBlip>
            </a:pPr>
            <a:r>
              <a:rPr lang="en-US" altLang="en-US" b="1">
                <a:latin typeface="Verdana" panose="020B0604030504040204" pitchFamily="34" charset="0"/>
              </a:rPr>
              <a:t>CAUSES OF THE GREAT DEPRESSION....................................</a:t>
            </a:r>
            <a:r>
              <a:rPr lang="en-US" altLang="en-US" b="1">
                <a:latin typeface="Verdana" panose="020B0604030504040204" pitchFamily="34" charset="0"/>
                <a:hlinkClick r:id="rId5" action="ppaction://hlinksldjump"/>
              </a:rPr>
              <a:t>Slide 6</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HERBERT HOOVER BECOMES PRESIDENT…..………………..…</a:t>
            </a:r>
            <a:r>
              <a:rPr lang="en-US" altLang="en-US" b="1">
                <a:latin typeface="Verdana" panose="020B0604030504040204" pitchFamily="34" charset="0"/>
                <a:hlinkClick r:id="rId6" action="ppaction://hlinksldjump"/>
              </a:rPr>
              <a:t>Slide 18</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THE DEPRESSION BEGINS…………………………………………….</a:t>
            </a:r>
            <a:r>
              <a:rPr lang="en-US" altLang="en-US" b="1">
                <a:latin typeface="Verdana" panose="020B0604030504040204" pitchFamily="34" charset="0"/>
                <a:hlinkClick r:id="rId7" action="ppaction://hlinksldjump"/>
              </a:rPr>
              <a:t>Slide 27</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HOOVER AND THE DEPRESSION…………………………………….</a:t>
            </a:r>
            <a:r>
              <a:rPr lang="en-US" altLang="en-US" b="1">
                <a:latin typeface="Verdana" panose="020B0604030504040204" pitchFamily="34" charset="0"/>
                <a:hlinkClick r:id="" action="ppaction://noaction"/>
              </a:rPr>
              <a:t>Slide 32</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THE BONUS ARMY……………………………………………………..…</a:t>
            </a:r>
            <a:r>
              <a:rPr lang="en-US" altLang="en-US" b="1">
                <a:latin typeface="Verdana" panose="020B0604030504040204" pitchFamily="34" charset="0"/>
                <a:hlinkClick r:id="" action="ppaction://noaction"/>
              </a:rPr>
              <a:t>Slide 43</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ELECTION OF 1932: FDR BECOMES PRESIDENT……………....</a:t>
            </a:r>
            <a:r>
              <a:rPr lang="en-US" altLang="en-US" b="1">
                <a:latin typeface="Verdana" panose="020B0604030504040204" pitchFamily="34" charset="0"/>
                <a:hlinkClick r:id="" action="ppaction://noaction"/>
              </a:rPr>
              <a:t>Slide 50</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THE “100” DAYS AND THE NEW DEAL……………………….......</a:t>
            </a:r>
            <a:r>
              <a:rPr lang="en-US" altLang="en-US" b="1">
                <a:latin typeface="Verdana" panose="020B0604030504040204" pitchFamily="34" charset="0"/>
                <a:hlinkClick r:id="" action="ppaction://noaction"/>
              </a:rPr>
              <a:t>Slide 62</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THE NEW DEAL COMES UNDER ATTACK………………….………</a:t>
            </a:r>
            <a:r>
              <a:rPr lang="en-US" altLang="en-US" b="1">
                <a:latin typeface="Verdana" panose="020B0604030504040204" pitchFamily="34" charset="0"/>
                <a:hlinkClick r:id="" action="ppaction://noaction"/>
              </a:rPr>
              <a:t>Slide 90</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SECOND NEW DEAL………….………………………………..……… </a:t>
            </a:r>
            <a:r>
              <a:rPr lang="en-US" altLang="en-US" b="1">
                <a:latin typeface="Verdana" panose="020B0604030504040204" pitchFamily="34" charset="0"/>
                <a:hlinkClick r:id="" action="ppaction://noaction"/>
              </a:rPr>
              <a:t>Slide 102</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LABOR STRIFE IN THE 1930’S……………………………………..</a:t>
            </a:r>
            <a:r>
              <a:rPr lang="en-US" altLang="en-US" b="1">
                <a:latin typeface="Verdana" panose="020B0604030504040204" pitchFamily="34" charset="0"/>
                <a:hlinkClick r:id="" action="ppaction://noaction"/>
              </a:rPr>
              <a:t>Slide 123</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ELECTION OF 1936: COURT PACKING SCHEME………………</a:t>
            </a:r>
            <a:r>
              <a:rPr lang="en-US" altLang="en-US" b="1">
                <a:latin typeface="Verdana" panose="020B0604030504040204" pitchFamily="34" charset="0"/>
                <a:hlinkClick r:id="" action="ppaction://noaction"/>
              </a:rPr>
              <a:t>Slide 133</a:t>
            </a:r>
            <a:endParaRPr lang="en-US" altLang="en-US" b="1">
              <a:latin typeface="Verdana" panose="020B0604030504040204" pitchFamily="34" charset="0"/>
            </a:endParaRPr>
          </a:p>
          <a:p>
            <a:pPr>
              <a:spcBef>
                <a:spcPct val="50000"/>
              </a:spcBef>
              <a:buSzPct val="150000"/>
              <a:buFontTx/>
              <a:buBlip>
                <a:blip r:embed="rId4"/>
              </a:buBlip>
            </a:pPr>
            <a:r>
              <a:rPr lang="en-US" altLang="en-US" b="1">
                <a:latin typeface="Verdana" panose="020B0604030504040204" pitchFamily="34" charset="0"/>
              </a:rPr>
              <a:t>AMERICA IN THE 1930’S: DUST BOWL ETC………………….</a:t>
            </a:r>
            <a:r>
              <a:rPr lang="en-US" altLang="en-US" b="1">
                <a:latin typeface="Verdana" panose="020B0604030504040204" pitchFamily="34" charset="0"/>
                <a:hlinkClick r:id="" action="ppaction://noaction"/>
              </a:rPr>
              <a:t>Slide 145</a:t>
            </a:r>
            <a:endParaRPr lang="en-US" altLang="en-US" b="1">
              <a:latin typeface="Verdana" panose="020B0604030504040204" pitchFamily="34" charset="0"/>
            </a:endParaRPr>
          </a:p>
        </p:txBody>
      </p:sp>
      <p:sp>
        <p:nvSpPr>
          <p:cNvPr id="110596" name="Text Box 4">
            <a:extLst>
              <a:ext uri="{FF2B5EF4-FFF2-40B4-BE49-F238E27FC236}">
                <a16:creationId xmlns:a16="http://schemas.microsoft.com/office/drawing/2014/main" id="{3B242A3E-2666-06ED-6DC4-289EE19294E2}"/>
              </a:ext>
            </a:extLst>
          </p:cNvPr>
          <p:cNvSpPr txBox="1">
            <a:spLocks noChangeArrowheads="1"/>
          </p:cNvSpPr>
          <p:nvPr/>
        </p:nvSpPr>
        <p:spPr bwMode="auto">
          <a:xfrm>
            <a:off x="0" y="1371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EB0648D-C798-06DD-BBA8-3F0C235504E1}"/>
              </a:ext>
            </a:extLst>
          </p:cNvPr>
          <p:cNvSpPr>
            <a:spLocks noGrp="1"/>
          </p:cNvSpPr>
          <p:nvPr>
            <p:ph type="sldNum" sz="quarter" idx="12"/>
          </p:nvPr>
        </p:nvSpPr>
        <p:spPr/>
        <p:txBody>
          <a:bodyPr/>
          <a:lstStyle/>
          <a:p>
            <a:fld id="{30CAB9E9-F9EC-4BBF-A376-71552715FC40}" type="slidenum">
              <a:rPr lang="en-US" altLang="en-US"/>
              <a:pPr/>
              <a:t>3</a:t>
            </a:fld>
            <a:endParaRPr lang="en-US" altLang="en-US"/>
          </a:p>
        </p:txBody>
      </p:sp>
      <p:sp>
        <p:nvSpPr>
          <p:cNvPr id="51217" name="Line 17">
            <a:extLst>
              <a:ext uri="{FF2B5EF4-FFF2-40B4-BE49-F238E27FC236}">
                <a16:creationId xmlns:a16="http://schemas.microsoft.com/office/drawing/2014/main" id="{7E07587C-23E7-61F8-C84A-0A37659CAD73}"/>
              </a:ext>
            </a:extLst>
          </p:cNvPr>
          <p:cNvSpPr>
            <a:spLocks noChangeShapeType="1"/>
          </p:cNvSpPr>
          <p:nvPr/>
        </p:nvSpPr>
        <p:spPr bwMode="auto">
          <a:xfrm flipV="1">
            <a:off x="5562600" y="2133600"/>
            <a:ext cx="13716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5" name="Line 15">
            <a:extLst>
              <a:ext uri="{FF2B5EF4-FFF2-40B4-BE49-F238E27FC236}">
                <a16:creationId xmlns:a16="http://schemas.microsoft.com/office/drawing/2014/main" id="{E58A9CCF-7117-BDEE-F145-230DF2BFC8E8}"/>
              </a:ext>
            </a:extLst>
          </p:cNvPr>
          <p:cNvSpPr>
            <a:spLocks noChangeShapeType="1"/>
          </p:cNvSpPr>
          <p:nvPr/>
        </p:nvSpPr>
        <p:spPr bwMode="auto">
          <a:xfrm flipH="1" flipV="1">
            <a:off x="2362200" y="2590800"/>
            <a:ext cx="152400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1" name="Line 11">
            <a:extLst>
              <a:ext uri="{FF2B5EF4-FFF2-40B4-BE49-F238E27FC236}">
                <a16:creationId xmlns:a16="http://schemas.microsoft.com/office/drawing/2014/main" id="{48DFC91B-7637-B580-07A4-DB50E0B9280E}"/>
              </a:ext>
            </a:extLst>
          </p:cNvPr>
          <p:cNvSpPr>
            <a:spLocks noChangeShapeType="1"/>
          </p:cNvSpPr>
          <p:nvPr/>
        </p:nvSpPr>
        <p:spPr bwMode="auto">
          <a:xfrm>
            <a:off x="6324600" y="5715000"/>
            <a:ext cx="3810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3" name="Line 13">
            <a:extLst>
              <a:ext uri="{FF2B5EF4-FFF2-40B4-BE49-F238E27FC236}">
                <a16:creationId xmlns:a16="http://schemas.microsoft.com/office/drawing/2014/main" id="{F1C3F7A6-4C83-D58A-E8BC-ECB74F7AA52F}"/>
              </a:ext>
            </a:extLst>
          </p:cNvPr>
          <p:cNvSpPr>
            <a:spLocks noChangeShapeType="1"/>
          </p:cNvSpPr>
          <p:nvPr/>
        </p:nvSpPr>
        <p:spPr bwMode="auto">
          <a:xfrm flipV="1">
            <a:off x="6477000" y="4953000"/>
            <a:ext cx="731838"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 name="Content Placeholder 51201">
            <a:extLst>
              <a:ext uri="{FF2B5EF4-FFF2-40B4-BE49-F238E27FC236}">
                <a16:creationId xmlns:a16="http://schemas.microsoft.com/office/drawing/2014/main" id="{B7CEDDB3-497D-5CB0-2CD8-632D492DA547}"/>
              </a:ext>
            </a:extLst>
          </p:cNvPr>
          <p:cNvGrpSpPr>
            <a:grpSpLocks noChangeAspect="1"/>
          </p:cNvGrpSpPr>
          <p:nvPr/>
        </p:nvGrpSpPr>
        <p:grpSpPr bwMode="auto">
          <a:xfrm>
            <a:off x="685800" y="457200"/>
            <a:ext cx="8077200" cy="6096000"/>
            <a:chOff x="432" y="192"/>
            <a:chExt cx="5088" cy="3840"/>
          </a:xfrm>
        </p:grpSpPr>
        <p:graphicFrame>
          <p:nvGraphicFramePr>
            <p:cNvPr id="6" name="Diagram 5">
              <a:extLst>
                <a:ext uri="{FF2B5EF4-FFF2-40B4-BE49-F238E27FC236}">
                  <a16:creationId xmlns:a16="http://schemas.microsoft.com/office/drawing/2014/main" id="{76DFCE48-C344-74AF-7736-138C83234C1E}"/>
                </a:ext>
              </a:extLst>
            </p:cNvPr>
            <p:cNvGraphicFramePr/>
            <p:nvPr/>
          </p:nvGraphicFramePr>
          <p:xfrm>
            <a:off x="432" y="192"/>
            <a:ext cx="5088" cy="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12">
              <a:extLst>
                <a:ext uri="{FF2B5EF4-FFF2-40B4-BE49-F238E27FC236}">
                  <a16:creationId xmlns:a16="http://schemas.microsoft.com/office/drawing/2014/main" id="{8F34EE4D-6E95-A0FE-C0E7-244B9AADF2F0}"/>
                </a:ext>
              </a:extLst>
            </p:cNvPr>
            <p:cNvSpPr>
              <a:spLocks noChangeArrowheads="1"/>
            </p:cNvSpPr>
            <p:nvPr/>
          </p:nvSpPr>
          <p:spPr bwMode="auto">
            <a:xfrm>
              <a:off x="4176" y="3504"/>
              <a:ext cx="1008" cy="48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Verdana" panose="020B0604030504040204" pitchFamily="34" charset="0"/>
                </a:rPr>
                <a:t>AGRICULTURE</a:t>
              </a:r>
            </a:p>
          </p:txBody>
        </p:sp>
      </p:grpSp>
      <p:sp>
        <p:nvSpPr>
          <p:cNvPr id="51214" name="Oval 14">
            <a:extLst>
              <a:ext uri="{FF2B5EF4-FFF2-40B4-BE49-F238E27FC236}">
                <a16:creationId xmlns:a16="http://schemas.microsoft.com/office/drawing/2014/main" id="{8773A0B0-682D-06EF-11A6-BEFAEE8A42E8}"/>
              </a:ext>
            </a:extLst>
          </p:cNvPr>
          <p:cNvSpPr>
            <a:spLocks noChangeArrowheads="1"/>
          </p:cNvSpPr>
          <p:nvPr/>
        </p:nvSpPr>
        <p:spPr bwMode="auto">
          <a:xfrm>
            <a:off x="6858000" y="4343400"/>
            <a:ext cx="1371600" cy="990600"/>
          </a:xfrm>
          <a:prstGeom prst="ellipse">
            <a:avLst/>
          </a:prstGeom>
          <a:solidFill>
            <a:srgbClr val="96D082"/>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Verdana" panose="020B0604030504040204" pitchFamily="34" charset="0"/>
              </a:rPr>
              <a:t>INDUSTRY</a:t>
            </a:r>
          </a:p>
        </p:txBody>
      </p:sp>
      <p:sp>
        <p:nvSpPr>
          <p:cNvPr id="51216" name="Oval 16">
            <a:extLst>
              <a:ext uri="{FF2B5EF4-FFF2-40B4-BE49-F238E27FC236}">
                <a16:creationId xmlns:a16="http://schemas.microsoft.com/office/drawing/2014/main" id="{7D7E1751-4876-47FD-D845-4EED6FA99AE1}"/>
              </a:ext>
            </a:extLst>
          </p:cNvPr>
          <p:cNvSpPr>
            <a:spLocks noChangeArrowheads="1"/>
          </p:cNvSpPr>
          <p:nvPr/>
        </p:nvSpPr>
        <p:spPr bwMode="auto">
          <a:xfrm>
            <a:off x="152400" y="1524000"/>
            <a:ext cx="2514600" cy="1295400"/>
          </a:xfrm>
          <a:prstGeom prst="ellipse">
            <a:avLst/>
          </a:prstGeom>
          <a:gradFill rotWithShape="1">
            <a:gsLst>
              <a:gs pos="0">
                <a:schemeClr val="accent1"/>
              </a:gs>
              <a:gs pos="100000">
                <a:schemeClr val="bg1"/>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Verdana" panose="020B0604030504040204" pitchFamily="34" charset="0"/>
              </a:rPr>
              <a:t>MONETARY </a:t>
            </a:r>
          </a:p>
          <a:p>
            <a:pPr algn="ctr"/>
            <a:r>
              <a:rPr lang="en-US" altLang="en-US" sz="2000" b="1">
                <a:latin typeface="Verdana" panose="020B0604030504040204" pitchFamily="34" charset="0"/>
              </a:rPr>
              <a:t>POLICY</a:t>
            </a:r>
          </a:p>
        </p:txBody>
      </p:sp>
      <p:sp>
        <p:nvSpPr>
          <p:cNvPr id="51218" name="Oval 18">
            <a:extLst>
              <a:ext uri="{FF2B5EF4-FFF2-40B4-BE49-F238E27FC236}">
                <a16:creationId xmlns:a16="http://schemas.microsoft.com/office/drawing/2014/main" id="{B9711D0E-E0B8-252D-B19B-93D088A10229}"/>
              </a:ext>
            </a:extLst>
          </p:cNvPr>
          <p:cNvSpPr>
            <a:spLocks noChangeArrowheads="1"/>
          </p:cNvSpPr>
          <p:nvPr/>
        </p:nvSpPr>
        <p:spPr bwMode="auto">
          <a:xfrm>
            <a:off x="5867400" y="1447800"/>
            <a:ext cx="3124200" cy="1676400"/>
          </a:xfrm>
          <a:prstGeom prst="ellipse">
            <a:avLst/>
          </a:prstGeom>
          <a:gradFill rotWithShape="1">
            <a:gsLst>
              <a:gs pos="0">
                <a:srgbClr val="9696F2"/>
              </a:gs>
              <a:gs pos="100000">
                <a:schemeClr val="bg1"/>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Verdana" panose="020B0604030504040204" pitchFamily="34" charset="0"/>
              </a:rPr>
              <a:t>STOCK MARKET</a:t>
            </a:r>
          </a:p>
          <a:p>
            <a:pPr algn="ctr"/>
            <a:r>
              <a:rPr lang="en-US" altLang="en-US" sz="2000" b="1">
                <a:latin typeface="Verdana" panose="020B0604030504040204" pitchFamily="34" charset="0"/>
              </a:rPr>
              <a:t> CRASH AND </a:t>
            </a:r>
          </a:p>
          <a:p>
            <a:pPr algn="ctr"/>
            <a:r>
              <a:rPr lang="en-US" altLang="en-US" sz="2000" b="1">
                <a:latin typeface="Verdana" panose="020B0604030504040204" pitchFamily="34" charset="0"/>
              </a:rPr>
              <a:t>FINANCIAL PANIC</a:t>
            </a:r>
          </a:p>
        </p:txBody>
      </p:sp>
      <p:sp>
        <p:nvSpPr>
          <p:cNvPr id="51219" name="Text Box 19">
            <a:extLst>
              <a:ext uri="{FF2B5EF4-FFF2-40B4-BE49-F238E27FC236}">
                <a16:creationId xmlns:a16="http://schemas.microsoft.com/office/drawing/2014/main" id="{1D984918-8A60-0E10-33CA-B9E786E80E43}"/>
              </a:ext>
            </a:extLst>
          </p:cNvPr>
          <p:cNvSpPr txBox="1">
            <a:spLocks noChangeArrowheads="1"/>
          </p:cNvSpPr>
          <p:nvPr/>
        </p:nvSpPr>
        <p:spPr bwMode="auto">
          <a:xfrm>
            <a:off x="304800" y="76200"/>
            <a:ext cx="8458200" cy="708025"/>
          </a:xfrm>
          <a:prstGeom prst="rect">
            <a:avLst/>
          </a:prstGeom>
          <a:solidFill>
            <a:srgbClr val="D9D9D9"/>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Historians disagree as to the causes of the Great Depression.  Most scholars would include: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D110484-2D5F-C58F-2CDC-ED0EAD1C0975}"/>
              </a:ext>
            </a:extLst>
          </p:cNvPr>
          <p:cNvSpPr>
            <a:spLocks noGrp="1"/>
          </p:cNvSpPr>
          <p:nvPr>
            <p:ph type="sldNum" sz="quarter" idx="12"/>
          </p:nvPr>
        </p:nvSpPr>
        <p:spPr/>
        <p:txBody>
          <a:bodyPr/>
          <a:lstStyle/>
          <a:p>
            <a:fld id="{715E8B01-B270-4AA3-A3C2-55B8855C3140}" type="slidenum">
              <a:rPr lang="en-US" altLang="en-US"/>
              <a:pPr/>
              <a:t>4</a:t>
            </a:fld>
            <a:endParaRPr lang="en-US" altLang="en-US"/>
          </a:p>
        </p:txBody>
      </p:sp>
      <p:sp>
        <p:nvSpPr>
          <p:cNvPr id="53251" name="Text Box 3">
            <a:extLst>
              <a:ext uri="{FF2B5EF4-FFF2-40B4-BE49-F238E27FC236}">
                <a16:creationId xmlns:a16="http://schemas.microsoft.com/office/drawing/2014/main" id="{A17AC84D-EB78-8337-C6D1-C66FC4144A61}"/>
              </a:ext>
            </a:extLst>
          </p:cNvPr>
          <p:cNvSpPr txBox="1">
            <a:spLocks noChangeArrowheads="1"/>
          </p:cNvSpPr>
          <p:nvPr/>
        </p:nvSpPr>
        <p:spPr bwMode="auto">
          <a:xfrm>
            <a:off x="4953000" y="292100"/>
            <a:ext cx="3886200" cy="1552575"/>
          </a:xfrm>
          <a:prstGeom prst="rect">
            <a:avLst/>
          </a:prstGeom>
          <a:solidFill>
            <a:srgbClr val="B9DFAB"/>
          </a:soli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The 1920s was known as a prosperous time, but not for everyone</a:t>
            </a:r>
          </a:p>
        </p:txBody>
      </p:sp>
      <p:sp>
        <p:nvSpPr>
          <p:cNvPr id="53252" name="Text Box 4">
            <a:extLst>
              <a:ext uri="{FF2B5EF4-FFF2-40B4-BE49-F238E27FC236}">
                <a16:creationId xmlns:a16="http://schemas.microsoft.com/office/drawing/2014/main" id="{9119D7F2-67C4-3BC5-85B5-DBD2DEE7C7DF}"/>
              </a:ext>
            </a:extLst>
          </p:cNvPr>
          <p:cNvSpPr txBox="1">
            <a:spLocks noChangeArrowheads="1"/>
          </p:cNvSpPr>
          <p:nvPr/>
        </p:nvSpPr>
        <p:spPr bwMode="auto">
          <a:xfrm>
            <a:off x="5029200" y="1981200"/>
            <a:ext cx="3733800" cy="3106738"/>
          </a:xfrm>
          <a:prstGeom prst="rect">
            <a:avLst/>
          </a:prstGeom>
          <a:gradFill rotWithShape="1">
            <a:gsLst>
              <a:gs pos="0">
                <a:srgbClr val="F1E2AD"/>
              </a:gs>
              <a:gs pos="100000">
                <a:srgbClr val="96D082"/>
              </a:gs>
            </a:gsLst>
            <a:lin ang="5400000" scaled="1"/>
          </a:gra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200" b="1">
                <a:latin typeface="Verdana" panose="020B0604030504040204" pitchFamily="34" charset="0"/>
              </a:rPr>
              <a:t>Installment buying, using credit and paying back in small amounts, was introduced which allowed people to buy cars, radios and other new products of the 1920s.  </a:t>
            </a:r>
          </a:p>
        </p:txBody>
      </p:sp>
      <p:sp>
        <p:nvSpPr>
          <p:cNvPr id="53253" name="Text Box 5">
            <a:extLst>
              <a:ext uri="{FF2B5EF4-FFF2-40B4-BE49-F238E27FC236}">
                <a16:creationId xmlns:a16="http://schemas.microsoft.com/office/drawing/2014/main" id="{FCB69D21-531A-4DC5-1765-C0530CA1A297}"/>
              </a:ext>
            </a:extLst>
          </p:cNvPr>
          <p:cNvSpPr txBox="1">
            <a:spLocks noChangeArrowheads="1"/>
          </p:cNvSpPr>
          <p:nvPr/>
        </p:nvSpPr>
        <p:spPr bwMode="auto">
          <a:xfrm>
            <a:off x="5029200" y="5257800"/>
            <a:ext cx="3733800" cy="1431925"/>
          </a:xfrm>
          <a:prstGeom prst="rect">
            <a:avLst/>
          </a:prstGeom>
          <a:solidFill>
            <a:srgbClr val="F1E2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200" b="1">
                <a:latin typeface="Verdana" panose="020B0604030504040204" pitchFamily="34" charset="0"/>
              </a:rPr>
              <a:t>Farmers, however, were in a depression throughout the whole decade.</a:t>
            </a:r>
            <a:endParaRPr lang="en-US" altLang="en-US" sz="2200"/>
          </a:p>
        </p:txBody>
      </p:sp>
      <p:pic>
        <p:nvPicPr>
          <p:cNvPr id="53254" name="Picture 6">
            <a:extLst>
              <a:ext uri="{FF2B5EF4-FFF2-40B4-BE49-F238E27FC236}">
                <a16:creationId xmlns:a16="http://schemas.microsoft.com/office/drawing/2014/main" id="{1F28DAE8-EA5B-A9FC-54E4-914CD286E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81000"/>
            <a:ext cx="42767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96DC60C-A2C1-8640-EDCF-EC68D579698B}"/>
              </a:ext>
            </a:extLst>
          </p:cNvPr>
          <p:cNvSpPr>
            <a:spLocks noGrp="1"/>
          </p:cNvSpPr>
          <p:nvPr>
            <p:ph type="sldNum" sz="quarter" idx="12"/>
          </p:nvPr>
        </p:nvSpPr>
        <p:spPr/>
        <p:txBody>
          <a:bodyPr/>
          <a:lstStyle/>
          <a:p>
            <a:fld id="{BBC48D7E-2388-4332-BF87-0AAA09AE333A}" type="slidenum">
              <a:rPr lang="en-US" altLang="en-US"/>
              <a:pPr/>
              <a:t>5</a:t>
            </a:fld>
            <a:endParaRPr lang="en-US" altLang="en-US"/>
          </a:p>
        </p:txBody>
      </p:sp>
      <p:pic>
        <p:nvPicPr>
          <p:cNvPr id="55298" name="Picture 2">
            <a:extLst>
              <a:ext uri="{FF2B5EF4-FFF2-40B4-BE49-F238E27FC236}">
                <a16:creationId xmlns:a16="http://schemas.microsoft.com/office/drawing/2014/main" id="{D99975B3-BB5A-00A0-E050-5488C9ACA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43" r="7843" b="-2821"/>
          <a:stretch>
            <a:fillRect/>
          </a:stretch>
        </p:blipFill>
        <p:spPr bwMode="auto">
          <a:xfrm>
            <a:off x="3962400" y="1371600"/>
            <a:ext cx="4876800" cy="4651375"/>
          </a:xfrm>
          <a:prstGeom prst="rect">
            <a:avLst/>
          </a:prstGeom>
          <a:noFill/>
          <a:ln w="57150">
            <a:solidFill>
              <a:srgbClr val="FBFBA3"/>
            </a:solidFill>
            <a:miter lim="800000"/>
            <a:headEnd/>
            <a:tailEnd/>
          </a:ln>
          <a:extLst>
            <a:ext uri="{909E8E84-426E-40DD-AFC4-6F175D3DCCD1}">
              <a14:hiddenFill xmlns:a14="http://schemas.microsoft.com/office/drawing/2010/main">
                <a:solidFill>
                  <a:srgbClr val="FFFFFF"/>
                </a:solidFill>
              </a14:hiddenFill>
            </a:ext>
          </a:extLst>
        </p:spPr>
      </p:pic>
      <p:pic>
        <p:nvPicPr>
          <p:cNvPr id="55299" name="Picture 3">
            <a:extLst>
              <a:ext uri="{FF2B5EF4-FFF2-40B4-BE49-F238E27FC236}">
                <a16:creationId xmlns:a16="http://schemas.microsoft.com/office/drawing/2014/main" id="{0BA9E04C-CE5C-17BF-F8BC-6E89F8357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3617913" cy="4648200"/>
          </a:xfrm>
          <a:prstGeom prst="rect">
            <a:avLst/>
          </a:prstGeom>
          <a:noFill/>
          <a:ln w="57150">
            <a:solidFill>
              <a:srgbClr val="FBFBA3"/>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 Box 4">
            <a:extLst>
              <a:ext uri="{FF2B5EF4-FFF2-40B4-BE49-F238E27FC236}">
                <a16:creationId xmlns:a16="http://schemas.microsoft.com/office/drawing/2014/main" id="{AAC7608B-5DBE-B26C-0AF7-7B591A18DD42}"/>
              </a:ext>
            </a:extLst>
          </p:cNvPr>
          <p:cNvSpPr txBox="1">
            <a:spLocks noChangeArrowheads="1"/>
          </p:cNvSpPr>
          <p:nvPr/>
        </p:nvSpPr>
        <p:spPr bwMode="auto">
          <a:xfrm>
            <a:off x="838200" y="547688"/>
            <a:ext cx="7620000" cy="519112"/>
          </a:xfrm>
          <a:prstGeom prst="rect">
            <a:avLst/>
          </a:prstGeom>
          <a:solidFill>
            <a:srgbClr val="F0F4AA"/>
          </a:soli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Verdana" panose="020B0604030504040204" pitchFamily="34" charset="0"/>
              </a:rPr>
              <a:t>RURAL POVERTY IN THE 1920’S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4FED631A-925E-9B28-50BC-61109C70CBA0}"/>
              </a:ext>
            </a:extLst>
          </p:cNvPr>
          <p:cNvSpPr>
            <a:spLocks noGrp="1"/>
          </p:cNvSpPr>
          <p:nvPr>
            <p:ph type="sldNum" sz="quarter" idx="12"/>
          </p:nvPr>
        </p:nvSpPr>
        <p:spPr/>
        <p:txBody>
          <a:bodyPr/>
          <a:lstStyle/>
          <a:p>
            <a:fld id="{D794CF83-3281-4A82-89F0-489864F61E94}" type="slidenum">
              <a:rPr lang="en-US" altLang="en-US"/>
              <a:pPr/>
              <a:t>6</a:t>
            </a:fld>
            <a:endParaRPr lang="en-US" altLang="en-US"/>
          </a:p>
        </p:txBody>
      </p:sp>
      <p:sp>
        <p:nvSpPr>
          <p:cNvPr id="57346" name="Text Box 2">
            <a:extLst>
              <a:ext uri="{FF2B5EF4-FFF2-40B4-BE49-F238E27FC236}">
                <a16:creationId xmlns:a16="http://schemas.microsoft.com/office/drawing/2014/main" id="{1F46B83A-EC13-473B-8B1D-B6E279151F47}"/>
              </a:ext>
            </a:extLst>
          </p:cNvPr>
          <p:cNvSpPr txBox="1">
            <a:spLocks noChangeArrowheads="1"/>
          </p:cNvSpPr>
          <p:nvPr/>
        </p:nvSpPr>
        <p:spPr bwMode="auto">
          <a:xfrm>
            <a:off x="228600" y="892175"/>
            <a:ext cx="4724400" cy="5203825"/>
          </a:xfrm>
          <a:prstGeom prst="rect">
            <a:avLst/>
          </a:prstGeom>
          <a:gradFill rotWithShape="1">
            <a:gsLst>
              <a:gs pos="0">
                <a:srgbClr val="C4DACB"/>
              </a:gs>
              <a:gs pos="100000">
                <a:srgbClr val="F1CF8B"/>
              </a:gs>
            </a:gsLst>
            <a:lin ang="5400000" scaled="1"/>
          </a:gra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Font typeface="Wingdings" panose="05000000000000000000" pitchFamily="2" charset="2"/>
              <a:buBlip>
                <a:blip r:embed="rId4"/>
              </a:buBlip>
            </a:pPr>
            <a:r>
              <a:rPr lang="en-US" altLang="en-US" sz="2400" b="1">
                <a:latin typeface="Verdana" panose="020B0604030504040204" pitchFamily="34" charset="0"/>
              </a:rPr>
              <a:t>Although the nation's wealth grew by billions throughout the 1920s, it was not distributed evenly.</a:t>
            </a:r>
          </a:p>
          <a:p>
            <a:pPr>
              <a:spcBef>
                <a:spcPct val="50000"/>
              </a:spcBef>
              <a:buClr>
                <a:schemeClr val="accent2"/>
              </a:buClr>
              <a:buFont typeface="Wingdings" panose="05000000000000000000" pitchFamily="2" charset="2"/>
              <a:buBlip>
                <a:blip r:embed="rId4"/>
              </a:buBlip>
            </a:pPr>
            <a:r>
              <a:rPr lang="en-US" altLang="en-US" sz="2400" b="1">
                <a:latin typeface="Verdana" panose="020B0604030504040204" pitchFamily="34" charset="0"/>
              </a:rPr>
              <a:t>The top 1% received a 75% increase in their disposable income while the other 99% saw an average 9% increase in their disposable income.</a:t>
            </a:r>
          </a:p>
          <a:p>
            <a:pPr>
              <a:spcBef>
                <a:spcPct val="50000"/>
              </a:spcBef>
              <a:buClr>
                <a:schemeClr val="accent2"/>
              </a:buClr>
              <a:buFont typeface="Wingdings" panose="05000000000000000000" pitchFamily="2" charset="2"/>
              <a:buBlip>
                <a:blip r:embed="rId4"/>
              </a:buBlip>
            </a:pPr>
            <a:r>
              <a:rPr lang="en-US" altLang="en-US" sz="2400" b="1">
                <a:latin typeface="Verdana" panose="020B0604030504040204" pitchFamily="34" charset="0"/>
              </a:rPr>
              <a:t>80% of Americans had no savings at all.</a:t>
            </a:r>
          </a:p>
        </p:txBody>
      </p:sp>
      <p:sp>
        <p:nvSpPr>
          <p:cNvPr id="57348" name="Text Box 4">
            <a:extLst>
              <a:ext uri="{FF2B5EF4-FFF2-40B4-BE49-F238E27FC236}">
                <a16:creationId xmlns:a16="http://schemas.microsoft.com/office/drawing/2014/main" id="{1F324D3D-1FE1-0560-3DE9-B3A9BB3A0290}"/>
              </a:ext>
            </a:extLst>
          </p:cNvPr>
          <p:cNvSpPr txBox="1">
            <a:spLocks noChangeArrowheads="1"/>
          </p:cNvSpPr>
          <p:nvPr/>
        </p:nvSpPr>
        <p:spPr bwMode="auto">
          <a:xfrm>
            <a:off x="457200" y="228600"/>
            <a:ext cx="8229600" cy="457200"/>
          </a:xfrm>
          <a:prstGeom prst="rect">
            <a:avLst/>
          </a:prstGeom>
          <a:solidFill>
            <a:srgbClr val="F1CF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rPr>
              <a:t>UNEQUAL DISTRIBUTION OF WEALTH</a:t>
            </a:r>
          </a:p>
        </p:txBody>
      </p:sp>
      <p:sp>
        <p:nvSpPr>
          <p:cNvPr id="57349" name="Text Box 5">
            <a:extLst>
              <a:ext uri="{FF2B5EF4-FFF2-40B4-BE49-F238E27FC236}">
                <a16:creationId xmlns:a16="http://schemas.microsoft.com/office/drawing/2014/main" id="{8FEF015F-6B0B-CE4C-AD4D-6E97C92239AB}"/>
              </a:ext>
            </a:extLst>
          </p:cNvPr>
          <p:cNvSpPr txBox="1">
            <a:spLocks noChangeArrowheads="1"/>
          </p:cNvSpPr>
          <p:nvPr/>
        </p:nvSpPr>
        <p:spPr bwMode="auto">
          <a:xfrm>
            <a:off x="152400" y="6172200"/>
            <a:ext cx="8763000" cy="581025"/>
          </a:xfrm>
          <a:prstGeom prst="rect">
            <a:avLst/>
          </a:prstGeom>
          <a:solidFill>
            <a:srgbClr val="F1CF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Verdana" panose="020B0604030504040204" pitchFamily="34" charset="0"/>
              </a:rPr>
              <a:t>Disposable income is money remaining after the necessities of life have been paid for.</a:t>
            </a:r>
          </a:p>
        </p:txBody>
      </p:sp>
      <p:pic>
        <p:nvPicPr>
          <p:cNvPr id="57351" name="Picture 7">
            <a:extLst>
              <a:ext uri="{FF2B5EF4-FFF2-40B4-BE49-F238E27FC236}">
                <a16:creationId xmlns:a16="http://schemas.microsoft.com/office/drawing/2014/main" id="{5213A6F2-BF75-0A6D-E241-B25B24819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762000"/>
            <a:ext cx="4002088" cy="5314950"/>
          </a:xfrm>
          <a:prstGeom prst="rect">
            <a:avLst/>
          </a:prstGeom>
          <a:solidFill>
            <a:schemeClr val="hlink"/>
          </a:solidFill>
          <a:ln>
            <a:noFill/>
          </a:ln>
          <a:extLst>
            <a:ext uri="{91240B29-F687-4F45-9708-019B960494DF}">
              <a14:hiddenLine xmlns:a14="http://schemas.microsoft.com/office/drawing/2010/main" w="57150">
                <a:solidFill>
                  <a:srgbClr val="00CC99"/>
                </a:solidFill>
                <a:miter lim="800000"/>
                <a:headEnd/>
                <a:tailEnd/>
              </a14:hiddenLine>
            </a:ext>
          </a:extLst>
        </p:spPr>
      </p:pic>
      <p:pic>
        <p:nvPicPr>
          <p:cNvPr id="57352" name="Happyft.wav">
            <a:hlinkClick r:id="" action="ppaction://media"/>
            <a:extLst>
              <a:ext uri="{FF2B5EF4-FFF2-40B4-BE49-F238E27FC236}">
                <a16:creationId xmlns:a16="http://schemas.microsoft.com/office/drawing/2014/main" id="{412A9E9E-BC80-3455-B54A-10FF8ADB15AD}"/>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3505200" y="5715000"/>
            <a:ext cx="304800" cy="304800"/>
          </a:xfrm>
          <a:prstGeom prst="rect">
            <a:avLst/>
          </a:prstGeom>
          <a:solidFill>
            <a:srgbClr val="BEE7F4"/>
          </a:solidFill>
        </p:spPr>
      </p:pic>
      <p:sp>
        <p:nvSpPr>
          <p:cNvPr id="57353" name="Text Box 9">
            <a:extLst>
              <a:ext uri="{FF2B5EF4-FFF2-40B4-BE49-F238E27FC236}">
                <a16:creationId xmlns:a16="http://schemas.microsoft.com/office/drawing/2014/main" id="{A270AD2F-B294-DF1E-6245-E2D38A854A9B}"/>
              </a:ext>
            </a:extLst>
          </p:cNvPr>
          <p:cNvSpPr txBox="1">
            <a:spLocks noChangeArrowheads="1"/>
          </p:cNvSpPr>
          <p:nvPr/>
        </p:nvSpPr>
        <p:spPr bwMode="auto">
          <a:xfrm>
            <a:off x="3886200" y="5715000"/>
            <a:ext cx="990600" cy="214313"/>
          </a:xfrm>
          <a:prstGeom prst="rect">
            <a:avLst/>
          </a:prstGeom>
          <a:solidFill>
            <a:srgbClr val="FCEA6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solidFill>
                  <a:schemeClr val="accent2"/>
                </a:solidFill>
              </a:rPr>
              <a:t>Happy Feet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5750" fill="hold"/>
                                        <p:tgtEl>
                                          <p:spTgt spid="573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73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9F37C0A-7114-2342-C83A-5F96CCEB0DEA}"/>
              </a:ext>
            </a:extLst>
          </p:cNvPr>
          <p:cNvSpPr>
            <a:spLocks noGrp="1"/>
          </p:cNvSpPr>
          <p:nvPr>
            <p:ph type="sldNum" sz="quarter" idx="12"/>
          </p:nvPr>
        </p:nvSpPr>
        <p:spPr/>
        <p:txBody>
          <a:bodyPr/>
          <a:lstStyle/>
          <a:p>
            <a:fld id="{26946A7B-9ADA-477D-A475-B97BB9F76E21}" type="slidenum">
              <a:rPr lang="en-US" altLang="en-US"/>
              <a:pPr/>
              <a:t>7</a:t>
            </a:fld>
            <a:endParaRPr lang="en-US" altLang="en-US"/>
          </a:p>
        </p:txBody>
      </p:sp>
      <p:graphicFrame>
        <p:nvGraphicFramePr>
          <p:cNvPr id="59394" name="Object 2">
            <a:extLst>
              <a:ext uri="{FF2B5EF4-FFF2-40B4-BE49-F238E27FC236}">
                <a16:creationId xmlns:a16="http://schemas.microsoft.com/office/drawing/2014/main" id="{D199A560-5008-0874-4539-45804EBF71E3}"/>
              </a:ext>
            </a:extLst>
          </p:cNvPr>
          <p:cNvGraphicFramePr>
            <a:graphicFrameLocks noChangeAspect="1"/>
          </p:cNvGraphicFramePr>
          <p:nvPr/>
        </p:nvGraphicFramePr>
        <p:xfrm>
          <a:off x="533400" y="1600200"/>
          <a:ext cx="8001000" cy="4991100"/>
        </p:xfrm>
        <a:graphic>
          <a:graphicData uri="http://schemas.openxmlformats.org/presentationml/2006/ole">
            <mc:AlternateContent xmlns:mc="http://schemas.openxmlformats.org/markup-compatibility/2006">
              <mc:Choice xmlns:v="urn:schemas-microsoft-com:vml" Requires="v">
                <p:oleObj name="Chart" r:id="rId3" imgW="6096083" imgH="4069163" progId="MSGraph.Chart.8">
                  <p:embed followColorScheme="full"/>
                </p:oleObj>
              </mc:Choice>
              <mc:Fallback>
                <p:oleObj name="Chart" r:id="rId3" imgW="6096083" imgH="406916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2655" t="5305" r="885" b="4504"/>
                      <a:stretch>
                        <a:fillRect/>
                      </a:stretch>
                    </p:blipFill>
                    <p:spPr bwMode="auto">
                      <a:xfrm>
                        <a:off x="533400" y="1600200"/>
                        <a:ext cx="8001000" cy="499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6" name="Text Box 4">
            <a:extLst>
              <a:ext uri="{FF2B5EF4-FFF2-40B4-BE49-F238E27FC236}">
                <a16:creationId xmlns:a16="http://schemas.microsoft.com/office/drawing/2014/main" id="{EC8F2864-E44E-B73E-A78A-B316B8942EB0}"/>
              </a:ext>
            </a:extLst>
          </p:cNvPr>
          <p:cNvSpPr txBox="1">
            <a:spLocks noChangeArrowheads="1"/>
          </p:cNvSpPr>
          <p:nvPr/>
        </p:nvSpPr>
        <p:spPr bwMode="auto">
          <a:xfrm>
            <a:off x="228600" y="76200"/>
            <a:ext cx="8534400" cy="1054100"/>
          </a:xfrm>
          <a:prstGeom prst="rect">
            <a:avLst/>
          </a:prstGeom>
          <a:gradFill rotWithShape="1">
            <a:gsLst>
              <a:gs pos="0">
                <a:srgbClr val="B9DFAB"/>
              </a:gs>
              <a:gs pos="100000">
                <a:srgbClr val="F1E2A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100" b="1">
                <a:latin typeface="Verdana" panose="020B0604030504040204" pitchFamily="34" charset="0"/>
              </a:rPr>
              <a:t>The chart shows that 99% of the population received a 9% increase in their income, while the top 1% saw their income rise by 75%. </a:t>
            </a:r>
          </a:p>
        </p:txBody>
      </p:sp>
      <p:sp>
        <p:nvSpPr>
          <p:cNvPr id="59397" name="Text Box 5">
            <a:extLst>
              <a:ext uri="{FF2B5EF4-FFF2-40B4-BE49-F238E27FC236}">
                <a16:creationId xmlns:a16="http://schemas.microsoft.com/office/drawing/2014/main" id="{B0892E9E-DBF5-61EA-8867-8D33C8173AB3}"/>
              </a:ext>
            </a:extLst>
          </p:cNvPr>
          <p:cNvSpPr txBox="1">
            <a:spLocks noChangeArrowheads="1"/>
          </p:cNvSpPr>
          <p:nvPr/>
        </p:nvSpPr>
        <p:spPr bwMode="auto">
          <a:xfrm>
            <a:off x="1524000" y="1371600"/>
            <a:ext cx="27432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Verdana" panose="020B0604030504040204" pitchFamily="34" charset="0"/>
              </a:rPr>
              <a:t>1,230,000 Americans</a:t>
            </a:r>
          </a:p>
        </p:txBody>
      </p:sp>
      <p:sp>
        <p:nvSpPr>
          <p:cNvPr id="59398" name="Text Box 6">
            <a:extLst>
              <a:ext uri="{FF2B5EF4-FFF2-40B4-BE49-F238E27FC236}">
                <a16:creationId xmlns:a16="http://schemas.microsoft.com/office/drawing/2014/main" id="{FAAA83A7-7E89-459D-917B-C559B28703B9}"/>
              </a:ext>
            </a:extLst>
          </p:cNvPr>
          <p:cNvSpPr txBox="1">
            <a:spLocks noChangeArrowheads="1"/>
          </p:cNvSpPr>
          <p:nvPr/>
        </p:nvSpPr>
        <p:spPr bwMode="auto">
          <a:xfrm>
            <a:off x="3733800" y="4800600"/>
            <a:ext cx="29718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Verdana" panose="020B0604030504040204" pitchFamily="34" charset="0"/>
              </a:rPr>
              <a:t>121,770,000 Americans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DC53460-371E-CA1F-2E9E-1CCD903DF339}"/>
              </a:ext>
            </a:extLst>
          </p:cNvPr>
          <p:cNvSpPr>
            <a:spLocks noGrp="1"/>
          </p:cNvSpPr>
          <p:nvPr>
            <p:ph type="sldNum" sz="quarter" idx="12"/>
          </p:nvPr>
        </p:nvSpPr>
        <p:spPr/>
        <p:txBody>
          <a:bodyPr/>
          <a:lstStyle/>
          <a:p>
            <a:fld id="{A4BD87F1-5286-4277-BE8A-6D0288156BEF}" type="slidenum">
              <a:rPr lang="en-US" altLang="en-US"/>
              <a:pPr/>
              <a:t>8</a:t>
            </a:fld>
            <a:endParaRPr lang="en-US" altLang="en-US"/>
          </a:p>
        </p:txBody>
      </p:sp>
      <p:graphicFrame>
        <p:nvGraphicFramePr>
          <p:cNvPr id="61442" name="Object 2">
            <a:extLst>
              <a:ext uri="{FF2B5EF4-FFF2-40B4-BE49-F238E27FC236}">
                <a16:creationId xmlns:a16="http://schemas.microsoft.com/office/drawing/2014/main" id="{24517EC1-01AC-D891-B7CA-156F37DFB4B4}"/>
              </a:ext>
            </a:extLst>
          </p:cNvPr>
          <p:cNvGraphicFramePr>
            <a:graphicFrameLocks noChangeAspect="1"/>
          </p:cNvGraphicFramePr>
          <p:nvPr/>
        </p:nvGraphicFramePr>
        <p:xfrm>
          <a:off x="228600" y="1190625"/>
          <a:ext cx="8610600" cy="5743575"/>
        </p:xfrm>
        <a:graphic>
          <a:graphicData uri="http://schemas.openxmlformats.org/presentationml/2006/ole">
            <mc:AlternateContent xmlns:mc="http://schemas.openxmlformats.org/markup-compatibility/2006">
              <mc:Choice xmlns:v="urn:schemas-microsoft-com:vml" Requires="v">
                <p:oleObj name="Chart" r:id="rId3" imgW="6096083" imgH="4069163" progId="MSGraph.Chart.8">
                  <p:embed followColorScheme="full"/>
                </p:oleObj>
              </mc:Choice>
              <mc:Fallback>
                <p:oleObj name="Chart" r:id="rId3" imgW="6096083" imgH="406916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90625"/>
                        <a:ext cx="8610600" cy="574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3" name="Text Box 3">
            <a:extLst>
              <a:ext uri="{FF2B5EF4-FFF2-40B4-BE49-F238E27FC236}">
                <a16:creationId xmlns:a16="http://schemas.microsoft.com/office/drawing/2014/main" id="{F28CFBAC-777B-1927-D688-3996CF248A0E}"/>
              </a:ext>
            </a:extLst>
          </p:cNvPr>
          <p:cNvSpPr txBox="1">
            <a:spLocks noChangeArrowheads="1"/>
          </p:cNvSpPr>
          <p:nvPr/>
        </p:nvSpPr>
        <p:spPr bwMode="auto">
          <a:xfrm>
            <a:off x="457200" y="152400"/>
            <a:ext cx="8153400" cy="1025525"/>
          </a:xfrm>
          <a:prstGeom prst="rect">
            <a:avLst/>
          </a:prstGeom>
          <a:solidFill>
            <a:srgbClr val="E9DAB5"/>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 The economy grew by billions throughout the 1920s. Total realized income rose from $74.3 billion in 1923 to $89 billion in 1929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6AE2F80-7CBE-4BB3-1F8D-F1429265C76F}"/>
              </a:ext>
            </a:extLst>
          </p:cNvPr>
          <p:cNvSpPr>
            <a:spLocks noGrp="1"/>
          </p:cNvSpPr>
          <p:nvPr>
            <p:ph type="sldNum" sz="quarter" idx="12"/>
          </p:nvPr>
        </p:nvSpPr>
        <p:spPr/>
        <p:txBody>
          <a:bodyPr/>
          <a:lstStyle/>
          <a:p>
            <a:fld id="{D03F651C-8E73-413B-B674-BC4A32276CE5}" type="slidenum">
              <a:rPr lang="en-US" altLang="en-US"/>
              <a:pPr/>
              <a:t>9</a:t>
            </a:fld>
            <a:endParaRPr lang="en-US" altLang="en-US"/>
          </a:p>
        </p:txBody>
      </p:sp>
      <p:graphicFrame>
        <p:nvGraphicFramePr>
          <p:cNvPr id="63490" name="Object 2">
            <a:extLst>
              <a:ext uri="{FF2B5EF4-FFF2-40B4-BE49-F238E27FC236}">
                <a16:creationId xmlns:a16="http://schemas.microsoft.com/office/drawing/2014/main" id="{B1F6E825-4F6B-F0AB-0ED7-0975C0D441D9}"/>
              </a:ext>
            </a:extLst>
          </p:cNvPr>
          <p:cNvGraphicFramePr>
            <a:graphicFrameLocks noChangeAspect="1"/>
          </p:cNvGraphicFramePr>
          <p:nvPr/>
        </p:nvGraphicFramePr>
        <p:xfrm>
          <a:off x="606425" y="1601788"/>
          <a:ext cx="8320088" cy="3992562"/>
        </p:xfrm>
        <a:graphic>
          <a:graphicData uri="http://schemas.openxmlformats.org/presentationml/2006/ole">
            <mc:AlternateContent xmlns:mc="http://schemas.openxmlformats.org/markup-compatibility/2006">
              <mc:Choice xmlns:v="urn:schemas-microsoft-com:vml" Requires="v">
                <p:oleObj name="Chart" r:id="rId3" imgW="7780077" imgH="3733745" progId="Excel.Chart.8">
                  <p:embed/>
                </p:oleObj>
              </mc:Choice>
              <mc:Fallback>
                <p:oleObj name="Chart" r:id="rId3" imgW="7780077" imgH="3733745"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4245" r="943" b="3773"/>
                      <a:stretch>
                        <a:fillRect/>
                      </a:stretch>
                    </p:blipFill>
                    <p:spPr bwMode="auto">
                      <a:xfrm>
                        <a:off x="606425" y="1601788"/>
                        <a:ext cx="8320088" cy="3992562"/>
                      </a:xfrm>
                      <a:prstGeom prst="rect">
                        <a:avLst/>
                      </a:prstGeom>
                      <a:solidFill>
                        <a:srgbClr val="E9DAB5"/>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1" name="Text Box 3">
            <a:extLst>
              <a:ext uri="{FF2B5EF4-FFF2-40B4-BE49-F238E27FC236}">
                <a16:creationId xmlns:a16="http://schemas.microsoft.com/office/drawing/2014/main" id="{9AC66683-47B7-7C86-41AD-A03B567D70B4}"/>
              </a:ext>
            </a:extLst>
          </p:cNvPr>
          <p:cNvSpPr txBox="1">
            <a:spLocks noChangeArrowheads="1"/>
          </p:cNvSpPr>
          <p:nvPr/>
        </p:nvSpPr>
        <p:spPr bwMode="auto">
          <a:xfrm>
            <a:off x="4556125" y="9207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a:latin typeface="Verdana" panose="020B0604030504040204" pitchFamily="34" charset="0"/>
            </a:endParaRPr>
          </a:p>
        </p:txBody>
      </p:sp>
      <p:sp>
        <p:nvSpPr>
          <p:cNvPr id="63492" name="Text Box 4">
            <a:extLst>
              <a:ext uri="{FF2B5EF4-FFF2-40B4-BE49-F238E27FC236}">
                <a16:creationId xmlns:a16="http://schemas.microsoft.com/office/drawing/2014/main" id="{CA17689D-6F3C-6922-CB2F-F011F38B1AAF}"/>
              </a:ext>
            </a:extLst>
          </p:cNvPr>
          <p:cNvSpPr txBox="1">
            <a:spLocks noChangeArrowheads="1"/>
          </p:cNvSpPr>
          <p:nvPr/>
        </p:nvSpPr>
        <p:spPr bwMode="auto">
          <a:xfrm>
            <a:off x="381000" y="304800"/>
            <a:ext cx="8534400" cy="1019175"/>
          </a:xfrm>
          <a:prstGeom prst="rect">
            <a:avLst/>
          </a:prstGeom>
          <a:gradFill rotWithShape="1">
            <a:gsLst>
              <a:gs pos="0">
                <a:srgbClr val="B3C8E7"/>
              </a:gs>
              <a:gs pos="100000">
                <a:srgbClr val="CEC8AE"/>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Verdana" panose="020B0604030504040204" pitchFamily="34" charset="0"/>
              </a:rPr>
              <a:t>Chart showing wages of unskilled workers. Notice how little the wages changed during the supposed prosperity of the 1920’s.</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2041</Words>
  <Application>Microsoft Office PowerPoint</Application>
  <PresentationFormat>On-screen Show (4:3)</PresentationFormat>
  <Paragraphs>323</Paragraphs>
  <Slides>29</Slides>
  <Notes>29</Notes>
  <HiddenSlides>0</HiddenSlides>
  <MMClips>7</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6" baseType="lpstr">
      <vt:lpstr>Arial</vt:lpstr>
      <vt:lpstr>Verdana</vt:lpstr>
      <vt:lpstr>Wingdings</vt:lpstr>
      <vt:lpstr>ＭＳ Ｐゴシック</vt:lpstr>
      <vt:lpstr>1_Default Design</vt:lpstr>
      <vt:lpstr>Microsoft Graph Chart</vt:lpstr>
      <vt:lpstr>Microsoft Office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MML</dc:creator>
  <cp:lastModifiedBy>Nayan GRIFFITHS</cp:lastModifiedBy>
  <cp:revision>39</cp:revision>
  <cp:lastPrinted>2008-02-04T22:46:06Z</cp:lastPrinted>
  <dcterms:created xsi:type="dcterms:W3CDTF">2008-02-01T23:35:54Z</dcterms:created>
  <dcterms:modified xsi:type="dcterms:W3CDTF">2023-06-06T11:57:51Z</dcterms:modified>
</cp:coreProperties>
</file>